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8" r:id="rId18"/>
    <p:sldId id="286" r:id="rId19"/>
    <p:sldId id="287" r:id="rId20"/>
    <p:sldId id="296" r:id="rId21"/>
    <p:sldId id="301" r:id="rId22"/>
    <p:sldId id="305" r:id="rId23"/>
    <p:sldId id="306" r:id="rId24"/>
  </p:sldIdLst>
  <p:sldSz cx="9144000" cy="5143500" type="screen16x9"/>
  <p:notesSz cx="6858000" cy="9144000"/>
  <p:embeddedFontLst>
    <p:embeddedFont>
      <p:font typeface="Arial Narrow" panose="020B0606020202030204" pitchFamily="34" charset="0"/>
      <p:regular r:id="rId26"/>
      <p:bold r:id="rId27"/>
      <p:italic r:id="rId28"/>
      <p:boldItalic r:id="rId29"/>
    </p:embeddedFont>
    <p:embeddedFont>
      <p:font typeface="Franklin Gothic" panose="020B0604020202020204" charset="0"/>
      <p:bold r:id="rId30"/>
    </p:embeddedFont>
    <p:embeddedFont>
      <p:font typeface="Montserrat" panose="020B060402020202020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Oswald" panose="020B0604020202020204" charset="0"/>
      <p:regular r:id="rId39"/>
      <p:bold r:id="rId40"/>
    </p:embeddedFont>
    <p:embeddedFont>
      <p:font typeface="Oswald Medium" panose="020B0604020202020204" charset="0"/>
      <p:regular r:id="rId41"/>
      <p:bold r:id="rId42"/>
    </p:embeddedFont>
    <p:embeddedFont>
      <p:font typeface="Oswald SemiBold" panose="020B0604020202020204" charset="0"/>
      <p:regular r:id="rId43"/>
      <p:bold r:id="rId44"/>
    </p:embeddedFont>
    <p:embeddedFont>
      <p:font typeface="Sanchez" panose="020B0604020202020204" charset="0"/>
      <p:regular r:id="rId45"/>
      <p:italic r:id="rId46"/>
    </p:embeddedFont>
    <p:embeddedFont>
      <p:font typeface="Satisfy"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47" autoAdjust="0"/>
  </p:normalViewPr>
  <p:slideViewPr>
    <p:cSldViewPr snapToGrid="0">
      <p:cViewPr varScale="1">
        <p:scale>
          <a:sx n="90" d="100"/>
          <a:sy n="90" d="100"/>
        </p:scale>
        <p:origin x="161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92f23903c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e92f23903c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To UCPath Initiators: Our slides work best when they are in the presenter view mode so one can access the notes and animation of each slide.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92f23903c_2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ge92f23903c_2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A work study referral verifies a student’s work study eligibility and can be accessed through a student’s financial aid award letter at finaid.ucsb.edu. A work study referral is required for a student to earn off of work study funds. These work study referrals must be submitted to our office the Wednesday before the pay period end date. This will allow sufficient time for our department to process work study referrals especially when we receive high volumes of referrals and to allow work study funds to splits within the correct pay period.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On these work study referrals, the four letter department code is required, the earned code is regular, and the start and end date for the student to earn under work study is required. Typically, the start date is the date when the student prints out their work study referral and the end date is June 6</a:t>
            </a:r>
            <a:r>
              <a:rPr lang="en-US" dirty="0" err="1">
                <a:solidFill>
                  <a:schemeClr val="dk1"/>
                </a:solidFill>
              </a:rPr>
              <a:t>th</a:t>
            </a:r>
            <a:r>
              <a:rPr lang="en" dirty="0">
                <a:solidFill>
                  <a:schemeClr val="dk1"/>
                </a:solidFill>
              </a:rPr>
              <a:t>, 2026. Wages will begin splitting after the start date on the referral. The </a:t>
            </a:r>
            <a:r>
              <a:rPr lang="en-US" dirty="0">
                <a:solidFill>
                  <a:schemeClr val="dk1"/>
                </a:solidFill>
              </a:rPr>
              <a:t>new CCOA funding information for the </a:t>
            </a:r>
            <a:r>
              <a:rPr lang="en" dirty="0">
                <a:solidFill>
                  <a:schemeClr val="dk1"/>
                </a:solidFill>
              </a:rPr>
              <a:t>department is also required on the work study referrals. </a:t>
            </a: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An employee classification code is also required on the work study referrals. Code 11 is used for academic positions while code 5 is used for student-support staff positions. </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The Work-Study unit no longer accepts paper submissions, referrals will need to be emailed to finaidwsp@sa.ucsb.edu. Our office will review and inform your departments if anything needs to be corrected.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highlight>
                  <a:srgbClr val="FFFF00"/>
                </a:highlight>
              </a:rPr>
              <a:t>All academic positions should be requested to AP-Path@ucsb for all academic students </a:t>
            </a:r>
            <a:endParaRPr b="1" dirty="0">
              <a:solidFill>
                <a:schemeClr val="dk1"/>
              </a:solidFill>
              <a:highlight>
                <a:srgbClr val="FFFF00"/>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92f23903c_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e92f23903c_2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To review how to access work study referrals from the student perspective, here are some screenshots that can help guide the UCPath preparer.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92f23903c_2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e92f23903c_2_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going to finaid.ucsb.edu, students can click on “Log In - My Aid Status” which will redirect them to sign in using their UCSBNetID and password.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92f23903c_2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e92f23903c_2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dirty="0"/>
              <a:t>After the student has logged in, they can access their work study referral or check to see if they have work study through the “Award Letter” tab. </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92f23903c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e92f23903c_2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clicking on the “Award Letter” tab, students will need to scroll down to see their full award letter.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92f23903c_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e92f23903c_2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t>Once student sees “Work-Study Eligibility” they will need to click on the question mark</a:t>
            </a:r>
            <a:endParaRPr/>
          </a:p>
          <a:p>
            <a:pPr marL="457200" lvl="0" indent="-298450" algn="l" rtl="0">
              <a:lnSpc>
                <a:spcPct val="100000"/>
              </a:lnSpc>
              <a:spcBef>
                <a:spcPts val="0"/>
              </a:spcBef>
              <a:spcAft>
                <a:spcPts val="0"/>
              </a:spcAft>
              <a:buSzPts val="1100"/>
              <a:buChar char="●"/>
            </a:pPr>
            <a:r>
              <a:rPr lang="en"/>
              <a:t>Student will then see the link to “Work-Study Referral Form”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92f23903c_2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ge92f23903c_2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e92f23903c_2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ge92f23903c_2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POSITION POOL ID</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dk1"/>
                </a:solidFill>
              </a:rPr>
              <a:t>NOTES</a:t>
            </a:r>
            <a:endParaRPr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The Position Pool IDs for your department should already be configured in UCPath. Once you’ve clicked the magnifying glass, you can see the list of Position Pool IDs your department can use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e92f23903c_2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e92f23903c_2_4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POSITION POOL ID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dk1"/>
                </a:solidFill>
              </a:rPr>
              <a:t>NOTES</a:t>
            </a:r>
            <a:endParaRPr u="sng">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Should you see a Position Pool ID missing from your list that should be there, please notify our department.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e92f23903c_2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ge92f23903c_2_5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92f23903c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e92f23903c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our work study agenda, we will be going over the following topics. Please note that each slide is color coded to match their corresponding agenda topic.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e92f23903c_2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e92f23903c_2_6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rPr>
              <a:t>SALARY COST TRANSFER - WORK STUDY CODES</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dirty="0">
                <a:solidFill>
                  <a:schemeClr val="dk1"/>
                </a:solidFill>
              </a:rPr>
              <a:t>NOTES: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Not to be confused with the previous terminology, these work study codes are used for salary cost transfers. Salary Cost Transfers will replace the previous LX/RX of PPS - transferring earnings.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These work study codes are used to determine splits.</a:t>
            </a: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92f23903c_2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e92f23903c_2_6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CalFresh is an entitlement program that provides monthly benefits to assist low-income households in purchasing the food they need to maintain adequate nutritional levels. Many of our work study students are typically food insecure and are eligible for CalFresh which can assist them in buying the groceries. For some students it can mean the difference between paying rent and buying groceries, so we encourage our on-campus departments to spread the word and encourage our work study students to apply to CalFresh and other resources that can help them succeed during their time in college. Students can apply with a CalFresh Advocate during these Summer Session B times or during Fall Quarter where these hours will be updated. You can get more information at foodbank.as.ucsb.edu or at food.ucsb.edu.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e92f23903c_2_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ge92f23903c_2_6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That concludes the end of our training. We have some evaluations for you all to fill out. Although they are not required, we encourage honest and constructive feedback to improve our future work study trainings. Thank you.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92f23903c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e92f23903c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Work study is a need-based form of financial aid that students can earn through on or off campus employment. The purpose of work study is to help students meet higher education costs, reduce their reliance on loans, and gain work experience.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Work study provides incentives for our on-campus departments as work study pays for 60% of the students gross earnings while the department pays 40% in addition to a 10% admin or surcharge fee that is assessed. In total, departments only pay for 50% of their student employee wages for those on work study. For example, if a work study student earned $100 gross earnings, the department will cover $40 of those earnings plus a $10 admin fee. The work study program will therefore pay $60 of the student’s wages. It’s like hiring two students for the price of one! </a:t>
            </a:r>
          </a:p>
          <a:p>
            <a:pPr marL="0" lvl="0" indent="0" algn="l" rtl="0">
              <a:lnSpc>
                <a:spcPct val="100000"/>
              </a:lnSpc>
              <a:spcBef>
                <a:spcPts val="0"/>
              </a:spcBef>
              <a:spcAft>
                <a:spcPts val="0"/>
              </a:spcAft>
              <a:buSzPts val="1100"/>
              <a:buNone/>
            </a:pPr>
            <a:endParaRPr lang="en"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It’s important to note that once a student has utilized their entire work study award or their earnings under work study has reached it’s maximum, work study can no longer pay for the student’s earnings and will therefore be paid out of the departments funding.</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t>During the winter, the Office of Financial Aid &amp; Scholarships won’t be accepting work study referrals when we anticipate that our funding source is reaching capacity. In previous years, this typically occurs during January or February but can vary depending on the level of our funding source. We understand that this may be a stressful time for our departments, so we announce this cut off period a couple of weeks  in advance so our departments can still hire work study students prior to the cut off.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e92f23903c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e92f23903c_2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As mentioned earlier, departments with work study students will be assessed a 10% admin fee. This admin fee will show up in the form of a surcharge report that will be sent monthly to the UCPath initiators in your department. Additionally, you can verify the admin fee when reconciled against wages earned by each student. If there are students who have not had an admin fee assessed or shown in the surcharge report, it is most likely because these funds are not splitting in UCPath. If so, please contact us so we can identify and troubleshoot any problems. Transactions not shown on the surcharge report will be journaled to your department by our office.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92f23903c_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e92f23903c_2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As mentioned earlier, work study is a need-based form of financial aid. To be applicable for work study, students must file a FAFSA or Dream Act application prior to </a:t>
            </a:r>
            <a:r>
              <a:rPr lang="en-US" dirty="0">
                <a:solidFill>
                  <a:schemeClr val="dk1"/>
                </a:solidFill>
              </a:rPr>
              <a:t>May</a:t>
            </a:r>
            <a:r>
              <a:rPr lang="en" dirty="0">
                <a:solidFill>
                  <a:schemeClr val="dk1"/>
                </a:solidFill>
              </a:rPr>
              <a:t> 2nd (and have sufficient financial need). Depending on their need, each student may vary in the amount of their work study award or may have their award reduced or increased depending on their financial situation. It is therefore crucial that departments have enough funding to cover their student employee’s earnings with or without work study eligibility. </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We understand that during the cutover period for UCPath can be a stressful time for our departments, so work study referrals will be available Sept 8th, although the program does not begin until the 14</a:t>
            </a:r>
            <a:r>
              <a:rPr lang="en-US" dirty="0" err="1"/>
              <a:t>th</a:t>
            </a:r>
            <a:r>
              <a:rPr lang="en" dirty="0"/>
              <a:t>. Referrals printed after the 8th will auto-generate to the 14</a:t>
            </a:r>
            <a:r>
              <a:rPr lang="en-US" dirty="0" err="1"/>
              <a:t>th</a:t>
            </a:r>
            <a:r>
              <a:rPr lang="en" dirty="0"/>
              <a:t>. After that, referrals will be dated the day it was printed. These dates indicate when work study will begin for the student and when they start earning under work study funds.  We hope that this week gap will allow our UCPath initiators time to hire work study students. It’s important to note that a work study referral is not required to start creating positions on UCPath.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92f23903c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e92f23903c_2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Moving on </a:t>
            </a:r>
            <a:r>
              <a:rPr lang="en-US" dirty="0">
                <a:solidFill>
                  <a:schemeClr val="dk1"/>
                </a:solidFill>
              </a:rPr>
              <a:t>to </a:t>
            </a:r>
            <a:r>
              <a:rPr lang="en" dirty="0">
                <a:solidFill>
                  <a:schemeClr val="dk1"/>
                </a:solidFill>
              </a:rPr>
              <a:t>the Work Study Guidelines, our on-campus work study students are governed by the same regulations and policies as our full-time staff are. Once these slides are shared with our UCPath initiators, we encourage you all to go over and review these regulations and policies. </a:t>
            </a: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92f23903c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e92f23903c_2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recommend that students work no more than 15-20 hours per week. While working can help build skills and provide work experience to students, </a:t>
            </a:r>
            <a:r>
              <a:rPr lang="en">
                <a:solidFill>
                  <a:schemeClr val="dk1"/>
                </a:solidFill>
              </a:rPr>
              <a:t>we want to emphasize that school is the main priority for our students and encourage them in succeeding in their academics and graduating on time. Remember that school is full-time and work-study is part-time.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92f23903c_2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92f23903c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If you don’t know what Handshake is, Handshake is UCSB’s new powerful recruiting platform that allows employers, such as yourselves, to post work-study positions and more. We highly encourage our departments to post their job listings on Handshake and flag them under work study as many students use this platform to find jobs.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92f23903c_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e92f23903c_2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If you are new to Handshake or would like to refresh your skills on Handshake, we encourage you to contact Jo Ann Villanueva-Salvador joann.salvador@sa.ucsb.edu. Handshake trainings for department</a:t>
            </a:r>
            <a:r>
              <a:rPr lang="en-US" dirty="0"/>
              <a:t>s</a:t>
            </a:r>
            <a:r>
              <a:rPr lang="en" dirty="0"/>
              <a:t> typically happen during the summer months, for more information please contact career services.</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It is important to note that students can be hired before the program start date of Sept 14th, but not as a work study position, the department is responsible to pay 100% of their earnings prior to the beginning of WS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0" name="Google Shape;70;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food.ucsb.edu/calfresh"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hr.ucsb.edu/policies/" TargetMode="External"/><Relationship Id="rId4" Type="http://schemas.openxmlformats.org/officeDocument/2006/relationships/hyperlink" Target="https://www.gpo.gov/fdsys/granule/CFR-2011-title34-vol3/CFR-2011-title34-vol3-part67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s://career.sa.ucsb.edu/faculty-and-staf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hyperlink" Target="mailto:employer.service@sa.ucsb.edu" TargetMode="External"/><Relationship Id="rId4" Type="http://schemas.openxmlformats.org/officeDocument/2006/relationships/hyperlink" Target="mailto:joann.salvador@sa.ucsb.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t="18738" b="34567"/>
          <a:stretch/>
        </p:blipFill>
        <p:spPr>
          <a:xfrm>
            <a:off x="0" y="2295526"/>
            <a:ext cx="9144000" cy="2847975"/>
          </a:xfrm>
          <a:prstGeom prst="rect">
            <a:avLst/>
          </a:prstGeom>
          <a:noFill/>
          <a:ln>
            <a:noFill/>
          </a:ln>
        </p:spPr>
      </p:pic>
      <p:sp>
        <p:nvSpPr>
          <p:cNvPr id="100" name="Google Shape;100;p25"/>
          <p:cNvSpPr/>
          <p:nvPr/>
        </p:nvSpPr>
        <p:spPr>
          <a:xfrm>
            <a:off x="0" y="2295563"/>
            <a:ext cx="9144000" cy="2847900"/>
          </a:xfrm>
          <a:prstGeom prst="rect">
            <a:avLst/>
          </a:prstGeom>
          <a:solidFill>
            <a:srgbClr val="FFFFFF">
              <a:alpha val="1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5"/>
          <p:cNvSpPr txBox="1"/>
          <p:nvPr/>
        </p:nvSpPr>
        <p:spPr>
          <a:xfrm>
            <a:off x="322250" y="218100"/>
            <a:ext cx="3411600" cy="1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B5394"/>
                </a:solidFill>
                <a:latin typeface="Sanchez"/>
                <a:ea typeface="Sanchez"/>
                <a:cs typeface="Sanchez"/>
                <a:sym typeface="Sanchez"/>
              </a:rPr>
              <a:t>UC </a:t>
            </a:r>
            <a:r>
              <a:rPr lang="en" sz="1100" b="1" i="0" u="none" strike="noStrike" cap="none">
                <a:solidFill>
                  <a:srgbClr val="FFD700"/>
                </a:solidFill>
                <a:latin typeface="Montserrat"/>
                <a:ea typeface="Montserrat"/>
                <a:cs typeface="Montserrat"/>
                <a:sym typeface="Montserrat"/>
              </a:rPr>
              <a:t>SANTA BARBARA</a:t>
            </a:r>
            <a:endParaRPr sz="1100" b="1" i="0" u="none" strike="noStrike" cap="none">
              <a:solidFill>
                <a:srgbClr val="FFD7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rgbClr val="0B5394"/>
                </a:solidFill>
                <a:latin typeface="Sanchez"/>
                <a:ea typeface="Sanchez"/>
                <a:cs typeface="Sanchez"/>
                <a:sym typeface="Sanchez"/>
              </a:rPr>
              <a:t>Office of Financial Aid &amp; Scholarships</a:t>
            </a:r>
            <a:endParaRPr sz="2300" b="0" i="0" u="none" strike="noStrike" cap="none">
              <a:solidFill>
                <a:srgbClr val="0B5394"/>
              </a:solidFill>
              <a:highlight>
                <a:srgbClr val="073763"/>
              </a:highlight>
              <a:latin typeface="Sanchez"/>
              <a:ea typeface="Sanchez"/>
              <a:cs typeface="Sanchez"/>
              <a:sym typeface="Sanchez"/>
            </a:endParaRPr>
          </a:p>
        </p:txBody>
      </p:sp>
      <p:sp>
        <p:nvSpPr>
          <p:cNvPr id="102" name="Google Shape;102;p25"/>
          <p:cNvSpPr txBox="1"/>
          <p:nvPr/>
        </p:nvSpPr>
        <p:spPr>
          <a:xfrm>
            <a:off x="2017200" y="1515975"/>
            <a:ext cx="5109600" cy="8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a:solidFill>
                  <a:srgbClr val="000000"/>
                </a:solidFill>
                <a:latin typeface="Oswald"/>
                <a:ea typeface="Oswald"/>
                <a:cs typeface="Oswald"/>
                <a:sym typeface="Oswald"/>
              </a:rPr>
              <a:t>WORK STUDY TRAINING</a:t>
            </a:r>
            <a:endParaRPr sz="4700" b="0" i="0" u="none" strike="noStrike" cap="none">
              <a:solidFill>
                <a:srgbClr val="000000"/>
              </a:solidFill>
              <a:highlight>
                <a:srgbClr val="073763"/>
              </a:highlight>
              <a:latin typeface="Oswald"/>
              <a:ea typeface="Oswald"/>
              <a:cs typeface="Oswald"/>
              <a:sym typeface="Oswald"/>
            </a:endParaRPr>
          </a:p>
        </p:txBody>
      </p:sp>
      <p:sp>
        <p:nvSpPr>
          <p:cNvPr id="103" name="Google Shape;103;p25"/>
          <p:cNvSpPr txBox="1"/>
          <p:nvPr/>
        </p:nvSpPr>
        <p:spPr>
          <a:xfrm>
            <a:off x="2124075" y="1006575"/>
            <a:ext cx="5109600" cy="816000"/>
          </a:xfrm>
          <a:prstGeom prst="rect">
            <a:avLst/>
          </a:prstGeom>
          <a:noFill/>
          <a:ln>
            <a:noFill/>
          </a:ln>
          <a:effectLst>
            <a:outerShdw blurRad="42863" dist="9525" dir="1800000" algn="bl" rotWithShape="0">
              <a:srgbClr val="000000">
                <a:alpha val="2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B5394"/>
                </a:solidFill>
                <a:latin typeface="Satisfy"/>
                <a:ea typeface="Satisfy"/>
                <a:cs typeface="Satisfy"/>
                <a:sym typeface="Satisfy"/>
              </a:rPr>
              <a:t>welcome to</a:t>
            </a:r>
            <a:endParaRPr sz="2400" b="0" i="0" u="none" strike="noStrike" cap="none">
              <a:solidFill>
                <a:srgbClr val="0B5394"/>
              </a:solidFill>
              <a:highlight>
                <a:srgbClr val="073763"/>
              </a:highlight>
              <a:latin typeface="Satisfy"/>
              <a:ea typeface="Satisfy"/>
              <a:cs typeface="Satisfy"/>
              <a:sym typeface="Satisfy"/>
            </a:endParaRPr>
          </a:p>
        </p:txBody>
      </p:sp>
      <p:sp>
        <p:nvSpPr>
          <p:cNvPr id="104" name="Google Shape;104;p25"/>
          <p:cNvSpPr txBox="1"/>
          <p:nvPr/>
        </p:nvSpPr>
        <p:spPr>
          <a:xfrm>
            <a:off x="8159262" y="4599075"/>
            <a:ext cx="984888" cy="5445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900"/>
              <a:buFont typeface="Arial"/>
              <a:buNone/>
            </a:pPr>
            <a:r>
              <a:rPr lang="en" sz="900" b="0" i="0" u="none" strike="noStrike" cap="none" dirty="0">
                <a:solidFill>
                  <a:schemeClr val="lt1"/>
                </a:solidFill>
                <a:latin typeface="Oswald"/>
                <a:ea typeface="Oswald"/>
                <a:cs typeface="Oswald"/>
                <a:sym typeface="Oswald"/>
              </a:rPr>
              <a:t>Maria Galicia</a:t>
            </a:r>
            <a:endParaRPr sz="900" b="0" i="0" u="none" strike="noStrike" cap="none" dirty="0">
              <a:solidFill>
                <a:srgbClr val="FFFFFF"/>
              </a:solidFill>
              <a:latin typeface="Oswald"/>
              <a:ea typeface="Oswald"/>
              <a:cs typeface="Oswald"/>
              <a:sym typeface="Oswald"/>
            </a:endParaRPr>
          </a:p>
          <a:p>
            <a:pPr marL="0" marR="0" lvl="0" indent="0" algn="r" rtl="0">
              <a:lnSpc>
                <a:spcPct val="115000"/>
              </a:lnSpc>
              <a:spcBef>
                <a:spcPts val="0"/>
              </a:spcBef>
              <a:spcAft>
                <a:spcPts val="0"/>
              </a:spcAft>
              <a:buClr>
                <a:srgbClr val="000000"/>
              </a:buClr>
              <a:buSzPts val="900"/>
              <a:buFont typeface="Arial"/>
              <a:buNone/>
            </a:pPr>
            <a:r>
              <a:rPr lang="en" sz="900" dirty="0">
                <a:solidFill>
                  <a:srgbClr val="FFFFFF"/>
                </a:solidFill>
                <a:latin typeface="Oswald"/>
                <a:ea typeface="Oswald"/>
                <a:cs typeface="Oswald"/>
                <a:sym typeface="Oswald"/>
              </a:rPr>
              <a:t>Christina Gutierrez</a:t>
            </a:r>
            <a:endParaRPr sz="900" b="0" i="0" u="none" strike="noStrike" cap="none" dirty="0">
              <a:solidFill>
                <a:srgbClr val="FFFFFF"/>
              </a:solidFill>
              <a:latin typeface="Oswald"/>
              <a:ea typeface="Oswald"/>
              <a:cs typeface="Oswald"/>
              <a:sym typeface="Oswald"/>
            </a:endParaRPr>
          </a:p>
        </p:txBody>
      </p:sp>
      <p:cxnSp>
        <p:nvCxnSpPr>
          <p:cNvPr id="105" name="Google Shape;105;p25"/>
          <p:cNvCxnSpPr/>
          <p:nvPr/>
        </p:nvCxnSpPr>
        <p:spPr>
          <a:xfrm>
            <a:off x="142875" y="1923975"/>
            <a:ext cx="2333700" cy="0"/>
          </a:xfrm>
          <a:prstGeom prst="straightConnector1">
            <a:avLst/>
          </a:prstGeom>
          <a:noFill/>
          <a:ln w="9525" cap="flat" cmpd="sng">
            <a:solidFill>
              <a:srgbClr val="FFD700"/>
            </a:solidFill>
            <a:prstDash val="solid"/>
            <a:round/>
            <a:headEnd type="none" w="sm" len="sm"/>
            <a:tailEnd type="none" w="sm" len="sm"/>
          </a:ln>
        </p:spPr>
      </p:cxnSp>
      <p:cxnSp>
        <p:nvCxnSpPr>
          <p:cNvPr id="106" name="Google Shape;106;p25"/>
          <p:cNvCxnSpPr/>
          <p:nvPr/>
        </p:nvCxnSpPr>
        <p:spPr>
          <a:xfrm>
            <a:off x="6610350" y="1914450"/>
            <a:ext cx="2333700" cy="0"/>
          </a:xfrm>
          <a:prstGeom prst="straightConnector1">
            <a:avLst/>
          </a:prstGeom>
          <a:noFill/>
          <a:ln w="9525" cap="flat" cmpd="sng">
            <a:solidFill>
              <a:srgbClr val="FFD700"/>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p:nvPr/>
        </p:nvSpPr>
        <p:spPr>
          <a:xfrm>
            <a:off x="4053299" y="595250"/>
            <a:ext cx="5090701" cy="4548300"/>
          </a:xfrm>
          <a:prstGeom prst="rect">
            <a:avLst/>
          </a:prstGeom>
          <a:noFill/>
          <a:ln>
            <a:noFill/>
          </a:ln>
        </p:spPr>
        <p:txBody>
          <a:bodyPr spcFirstLastPara="1" wrap="square" lIns="274300" tIns="274300" rIns="274300" bIns="274300" anchor="t" anchorCtr="0">
            <a:noAutofit/>
          </a:bodyPr>
          <a:lstStyle/>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Verifies a student’s work study eligibility </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Must be submitted the Wednesday before the pay period end date </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Four letter Department Code </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Earned Code: REG</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Start/End Date</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dirty="0">
                <a:latin typeface="Oswald"/>
                <a:ea typeface="Oswald"/>
                <a:cs typeface="Oswald"/>
                <a:sym typeface="Oswald"/>
              </a:rPr>
              <a:t>Fund/FRU/</a:t>
            </a:r>
            <a:r>
              <a:rPr lang="en-US" sz="1300" dirty="0">
                <a:latin typeface="Oswald"/>
                <a:ea typeface="Oswald"/>
                <a:cs typeface="Oswald"/>
                <a:sym typeface="Oswald"/>
              </a:rPr>
              <a:t>Account/Purpose/Program/Project/Activity/Campus Commitment</a:t>
            </a: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Employee Classification </a:t>
            </a:r>
            <a:endParaRPr sz="1300" i="0" u="none" strike="noStrike" cap="none" dirty="0">
              <a:solidFill>
                <a:srgbClr val="000000"/>
              </a:solidFill>
              <a:latin typeface="Oswald"/>
              <a:ea typeface="Oswald"/>
              <a:cs typeface="Oswald"/>
              <a:sym typeface="Oswald"/>
            </a:endParaRPr>
          </a:p>
          <a:p>
            <a:pPr marL="914400" marR="0" lvl="0" indent="0" algn="l" rtl="0">
              <a:lnSpc>
                <a:spcPct val="125000"/>
              </a:lnSpc>
              <a:spcBef>
                <a:spcPts val="0"/>
              </a:spcBef>
              <a:spcAft>
                <a:spcPts val="0"/>
              </a:spcAft>
              <a:buClr>
                <a:srgbClr val="000000"/>
              </a:buClr>
              <a:buSzPts val="1300"/>
              <a:buFont typeface="Arial"/>
              <a:buNone/>
            </a:pPr>
            <a:r>
              <a:rPr lang="en" sz="1300" i="0" u="none" strike="noStrike" cap="none" dirty="0">
                <a:solidFill>
                  <a:schemeClr val="dk1"/>
                </a:solidFill>
                <a:latin typeface="Oswald"/>
                <a:ea typeface="Oswald"/>
                <a:cs typeface="Oswald"/>
                <a:sym typeface="Oswald"/>
              </a:rPr>
              <a:t>5       Student - Support Staff</a:t>
            </a:r>
            <a:endParaRPr sz="1300" i="0" u="none" strike="noStrike" cap="none" dirty="0">
              <a:solidFill>
                <a:srgbClr val="000000"/>
              </a:solidFill>
              <a:latin typeface="Oswald"/>
              <a:ea typeface="Oswald"/>
              <a:cs typeface="Oswald"/>
              <a:sym typeface="Oswald"/>
            </a:endParaRPr>
          </a:p>
          <a:p>
            <a:pPr marL="1257300" marR="0" lvl="0" indent="-342900" algn="l" rtl="0">
              <a:lnSpc>
                <a:spcPct val="125000"/>
              </a:lnSpc>
              <a:spcBef>
                <a:spcPts val="0"/>
              </a:spcBef>
              <a:spcAft>
                <a:spcPts val="0"/>
              </a:spcAft>
              <a:buClr>
                <a:srgbClr val="000000"/>
              </a:buClr>
              <a:buSzPts val="1300"/>
              <a:buFont typeface="Arial"/>
              <a:buAutoNum type="arabicPlain" startAt="11"/>
            </a:pPr>
            <a:r>
              <a:rPr lang="en" sz="1300" i="0" u="none" strike="noStrike" cap="none" dirty="0">
                <a:solidFill>
                  <a:srgbClr val="000000"/>
                </a:solidFill>
                <a:latin typeface="Oswald"/>
                <a:ea typeface="Oswald"/>
                <a:cs typeface="Oswald"/>
                <a:sym typeface="Oswald"/>
              </a:rPr>
              <a:t>Academic </a:t>
            </a:r>
            <a:r>
              <a:rPr lang="en" sz="1300" i="0" u="none" strike="noStrike" cap="none" dirty="0">
                <a:solidFill>
                  <a:schemeClr val="dk1"/>
                </a:solidFill>
                <a:latin typeface="Oswald"/>
                <a:ea typeface="Oswald"/>
                <a:cs typeface="Oswald"/>
                <a:sym typeface="Oswald"/>
              </a:rPr>
              <a:t>Student</a:t>
            </a:r>
          </a:p>
          <a:p>
            <a:pPr marL="914400" marR="0" lvl="0" algn="l" rtl="0">
              <a:lnSpc>
                <a:spcPct val="125000"/>
              </a:lnSpc>
              <a:spcBef>
                <a:spcPts val="0"/>
              </a:spcBef>
              <a:spcAft>
                <a:spcPts val="0"/>
              </a:spcAft>
              <a:buClr>
                <a:srgbClr val="000000"/>
              </a:buClr>
              <a:buSzPts val="1300"/>
            </a:pPr>
            <a:endParaRPr sz="1300" i="0" u="none" strike="noStrike" cap="none" dirty="0">
              <a:solidFill>
                <a:srgbClr val="000000"/>
              </a:solidFill>
              <a:latin typeface="Oswald"/>
              <a:ea typeface="Oswald"/>
              <a:cs typeface="Oswald"/>
              <a:sym typeface="Oswald"/>
            </a:endParaRPr>
          </a:p>
          <a:p>
            <a:pPr marL="457200" marR="0" lvl="0" indent="-311150" algn="l" rtl="0">
              <a:lnSpc>
                <a:spcPct val="125000"/>
              </a:lnSpc>
              <a:spcBef>
                <a:spcPts val="0"/>
              </a:spcBef>
              <a:spcAft>
                <a:spcPts val="0"/>
              </a:spcAft>
              <a:buClr>
                <a:srgbClr val="000000"/>
              </a:buClr>
              <a:buSzPts val="1300"/>
              <a:buFont typeface="Oswald"/>
              <a:buChar char="●"/>
            </a:pPr>
            <a:r>
              <a:rPr lang="en" sz="1300" i="0" u="none" strike="noStrike" cap="none" dirty="0">
                <a:solidFill>
                  <a:srgbClr val="000000"/>
                </a:solidFill>
                <a:latin typeface="Oswald"/>
                <a:ea typeface="Oswald"/>
                <a:cs typeface="Oswald"/>
                <a:sym typeface="Oswald"/>
              </a:rPr>
              <a:t>Position Pool ID</a:t>
            </a:r>
            <a:endParaRPr sz="1300" i="0" u="none" strike="noStrike" cap="none" dirty="0">
              <a:solidFill>
                <a:srgbClr val="000000"/>
              </a:solidFill>
              <a:latin typeface="Oswald"/>
              <a:ea typeface="Oswald"/>
              <a:cs typeface="Oswald"/>
              <a:sym typeface="Oswald"/>
            </a:endParaRPr>
          </a:p>
          <a:p>
            <a:pPr marL="914400" marR="0" lvl="0" indent="0" algn="l" rtl="0">
              <a:lnSpc>
                <a:spcPct val="125000"/>
              </a:lnSpc>
              <a:spcBef>
                <a:spcPts val="0"/>
              </a:spcBef>
              <a:spcAft>
                <a:spcPts val="0"/>
              </a:spcAft>
              <a:buClr>
                <a:srgbClr val="000000"/>
              </a:buClr>
              <a:buSzPts val="1300"/>
              <a:buFont typeface="Arial"/>
              <a:buNone/>
            </a:pPr>
            <a:r>
              <a:rPr lang="en" sz="1300" i="0" u="none" strike="noStrike" cap="none" dirty="0">
                <a:solidFill>
                  <a:srgbClr val="000000"/>
                </a:solidFill>
                <a:latin typeface="Oswald"/>
                <a:ea typeface="Oswald"/>
                <a:cs typeface="Oswald"/>
                <a:sym typeface="Oswald"/>
              </a:rPr>
              <a:t>F	Undergraduates</a:t>
            </a:r>
            <a:endParaRPr sz="1300" i="0" u="none" strike="noStrike" cap="none" dirty="0">
              <a:solidFill>
                <a:srgbClr val="000000"/>
              </a:solidFill>
              <a:latin typeface="Oswald"/>
              <a:ea typeface="Oswald"/>
              <a:cs typeface="Oswald"/>
              <a:sym typeface="Oswald"/>
            </a:endParaRPr>
          </a:p>
          <a:p>
            <a:pPr marL="914400" marR="0" lvl="0" indent="0" algn="l" rtl="0">
              <a:lnSpc>
                <a:spcPct val="125000"/>
              </a:lnSpc>
              <a:spcBef>
                <a:spcPts val="0"/>
              </a:spcBef>
              <a:spcAft>
                <a:spcPts val="0"/>
              </a:spcAft>
              <a:buClr>
                <a:srgbClr val="000000"/>
              </a:buClr>
              <a:buSzPts val="1300"/>
              <a:buFont typeface="Arial"/>
              <a:buNone/>
            </a:pPr>
            <a:r>
              <a:rPr lang="en" sz="1300" i="0" u="none" strike="noStrike" cap="none" dirty="0">
                <a:solidFill>
                  <a:srgbClr val="000000"/>
                </a:solidFill>
                <a:latin typeface="Oswald"/>
                <a:ea typeface="Oswald"/>
                <a:cs typeface="Oswald"/>
                <a:sym typeface="Oswald"/>
              </a:rPr>
              <a:t>D 	UC Work-Study </a:t>
            </a:r>
          </a:p>
          <a:p>
            <a:pPr marL="914400" marR="0" lvl="0" indent="0" algn="l" rtl="0">
              <a:lnSpc>
                <a:spcPct val="125000"/>
              </a:lnSpc>
              <a:spcBef>
                <a:spcPts val="0"/>
              </a:spcBef>
              <a:spcAft>
                <a:spcPts val="0"/>
              </a:spcAft>
              <a:buClr>
                <a:srgbClr val="000000"/>
              </a:buClr>
              <a:buSzPts val="1300"/>
              <a:buFont typeface="Arial"/>
              <a:buNone/>
            </a:pPr>
            <a:r>
              <a:rPr lang="en" sz="1300" dirty="0">
                <a:latin typeface="Oswald"/>
                <a:ea typeface="Oswald"/>
                <a:cs typeface="Oswald"/>
                <a:sym typeface="Oswald"/>
              </a:rPr>
              <a:t>	</a:t>
            </a:r>
            <a:r>
              <a:rPr lang="en" sz="1300" i="0" u="none" strike="noStrike" cap="none" dirty="0">
                <a:solidFill>
                  <a:srgbClr val="000000"/>
                </a:solidFill>
                <a:latin typeface="Oswald"/>
                <a:ea typeface="Oswald"/>
                <a:cs typeface="Oswald"/>
                <a:sym typeface="Oswald"/>
              </a:rPr>
              <a:t>(</a:t>
            </a:r>
            <a:r>
              <a:rPr lang="en" sz="1300" dirty="0">
                <a:latin typeface="Oswald"/>
                <a:ea typeface="Oswald"/>
                <a:cs typeface="Oswald"/>
                <a:sym typeface="Oswald"/>
              </a:rPr>
              <a:t>previously named </a:t>
            </a:r>
            <a:r>
              <a:rPr lang="en" sz="1300" i="0" u="none" strike="noStrike" cap="none" dirty="0">
                <a:solidFill>
                  <a:srgbClr val="000000"/>
                </a:solidFill>
                <a:latin typeface="Oswald"/>
                <a:ea typeface="Oswald"/>
                <a:cs typeface="Oswald"/>
                <a:sym typeface="Oswald"/>
              </a:rPr>
              <a:t>Deferred  Action) </a:t>
            </a:r>
            <a:endParaRPr sz="1300" i="0" u="none" strike="noStrike" cap="none" dirty="0">
              <a:solidFill>
                <a:srgbClr val="000000"/>
              </a:solidFill>
              <a:latin typeface="Oswald"/>
              <a:ea typeface="Oswald"/>
              <a:cs typeface="Oswald"/>
              <a:sym typeface="Oswald"/>
            </a:endParaRPr>
          </a:p>
          <a:p>
            <a:pPr marL="914400" marR="0" lvl="0" indent="0" algn="l" rtl="0">
              <a:lnSpc>
                <a:spcPct val="125000"/>
              </a:lnSpc>
              <a:spcBef>
                <a:spcPts val="0"/>
              </a:spcBef>
              <a:spcAft>
                <a:spcPts val="0"/>
              </a:spcAft>
              <a:buClr>
                <a:schemeClr val="dk1"/>
              </a:buClr>
              <a:buSzPts val="1100"/>
              <a:buFont typeface="Arial"/>
              <a:buNone/>
            </a:pPr>
            <a:r>
              <a:rPr lang="en" sz="1300" i="0" u="none" strike="noStrike" cap="none" dirty="0">
                <a:solidFill>
                  <a:srgbClr val="000000"/>
                </a:solidFill>
                <a:latin typeface="Oswald"/>
                <a:ea typeface="Oswald"/>
                <a:cs typeface="Oswald"/>
                <a:sym typeface="Oswald"/>
              </a:rPr>
              <a:t>E	Non-California Undergrad Resident</a:t>
            </a:r>
            <a:endParaRPr sz="1300" i="0" u="none" strike="noStrike" cap="none" dirty="0">
              <a:solidFill>
                <a:srgbClr val="000000"/>
              </a:solidFill>
              <a:latin typeface="Oswald"/>
              <a:ea typeface="Oswald"/>
              <a:cs typeface="Oswald"/>
              <a:sym typeface="Oswald"/>
            </a:endParaRPr>
          </a:p>
          <a:p>
            <a:pPr marL="914400" marR="0" lvl="0" indent="0" algn="l" rtl="0">
              <a:lnSpc>
                <a:spcPct val="125000"/>
              </a:lnSpc>
              <a:spcBef>
                <a:spcPts val="0"/>
              </a:spcBef>
              <a:spcAft>
                <a:spcPts val="0"/>
              </a:spcAft>
              <a:buClr>
                <a:srgbClr val="000000"/>
              </a:buClr>
              <a:buSzPts val="1300"/>
              <a:buFont typeface="Arial"/>
              <a:buNone/>
            </a:pPr>
            <a:r>
              <a:rPr lang="en" sz="1300" i="0" u="none" strike="noStrike" cap="none" dirty="0">
                <a:solidFill>
                  <a:srgbClr val="000000"/>
                </a:solidFill>
                <a:latin typeface="Oswald"/>
                <a:ea typeface="Oswald"/>
                <a:cs typeface="Oswald"/>
                <a:sym typeface="Oswald"/>
              </a:rPr>
              <a:t>W	Graduate</a:t>
            </a:r>
            <a:endParaRPr sz="1300" i="0" u="none" strike="noStrike" cap="none" dirty="0">
              <a:solidFill>
                <a:srgbClr val="000000"/>
              </a:solidFill>
              <a:latin typeface="Oswald"/>
              <a:ea typeface="Oswald"/>
              <a:cs typeface="Oswald"/>
              <a:sym typeface="Oswald"/>
            </a:endParaRPr>
          </a:p>
        </p:txBody>
      </p:sp>
      <p:pic>
        <p:nvPicPr>
          <p:cNvPr id="195" name="Google Shape;195;p34"/>
          <p:cNvPicPr preferRelativeResize="0"/>
          <p:nvPr/>
        </p:nvPicPr>
        <p:blipFill rotWithShape="1">
          <a:blip r:embed="rId3">
            <a:alphaModFix/>
          </a:blip>
          <a:srcRect l="14053" t="25301" r="48913" b="3427"/>
          <a:stretch/>
        </p:blipFill>
        <p:spPr>
          <a:xfrm>
            <a:off x="0" y="-7200"/>
            <a:ext cx="4013971" cy="5150701"/>
          </a:xfrm>
          <a:prstGeom prst="rect">
            <a:avLst/>
          </a:prstGeom>
          <a:noFill/>
          <a:ln>
            <a:noFill/>
          </a:ln>
        </p:spPr>
      </p:pic>
      <p:sp>
        <p:nvSpPr>
          <p:cNvPr id="196" name="Google Shape;196;p34"/>
          <p:cNvSpPr txBox="1"/>
          <p:nvPr/>
        </p:nvSpPr>
        <p:spPr>
          <a:xfrm>
            <a:off x="4572000" y="33925"/>
            <a:ext cx="4572300" cy="712500"/>
          </a:xfrm>
          <a:prstGeom prst="rect">
            <a:avLst/>
          </a:prstGeom>
          <a:noFill/>
          <a:ln>
            <a:noFill/>
          </a:ln>
        </p:spPr>
        <p:txBody>
          <a:bodyPr spcFirstLastPara="1" wrap="square" lIns="91425" tIns="91425" rIns="91425" bIns="91425" anchor="t" anchorCtr="0">
            <a:noAutofit/>
          </a:bodyPr>
          <a:lstStyle/>
          <a:p>
            <a:pPr marL="0" marR="0" lvl="0" indent="0" algn="ctr" rtl="0">
              <a:lnSpc>
                <a:spcPct val="125000"/>
              </a:lnSpc>
              <a:spcBef>
                <a:spcPts val="0"/>
              </a:spcBef>
              <a:spcAft>
                <a:spcPts val="0"/>
              </a:spcAft>
              <a:buClr>
                <a:schemeClr val="dk1"/>
              </a:buClr>
              <a:buSzPts val="1100"/>
              <a:buFont typeface="Arial"/>
              <a:buNone/>
            </a:pPr>
            <a:r>
              <a:rPr lang="en" sz="3500" b="0" i="0" u="none" strike="noStrike" cap="none">
                <a:solidFill>
                  <a:srgbClr val="00ABC0"/>
                </a:solidFill>
                <a:latin typeface="Oswald"/>
                <a:ea typeface="Oswald"/>
                <a:cs typeface="Oswald"/>
                <a:sym typeface="Oswald"/>
              </a:rPr>
              <a:t>Work Study Referrals</a:t>
            </a:r>
            <a:endParaRPr sz="2400" b="0" i="0" u="none" strike="noStrike" cap="none">
              <a:solidFill>
                <a:srgbClr val="00ABC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p:nvPr/>
        </p:nvSpPr>
        <p:spPr>
          <a:xfrm>
            <a:off x="1895475" y="351450"/>
            <a:ext cx="9144000" cy="4162200"/>
          </a:xfrm>
          <a:prstGeom prst="rect">
            <a:avLst/>
          </a:prstGeom>
          <a:noFill/>
          <a:ln>
            <a:noFill/>
          </a:ln>
        </p:spPr>
        <p:txBody>
          <a:bodyPr spcFirstLastPara="1" wrap="square" lIns="274300" tIns="91425" rIns="274300" bIns="91425" anchor="ctr" anchorCtr="0">
            <a:noAutofit/>
          </a:bodyPr>
          <a:lstStyle/>
          <a:p>
            <a:pPr marL="0" marR="0" lvl="0" indent="0" rtl="0">
              <a:lnSpc>
                <a:spcPct val="100000"/>
              </a:lnSpc>
              <a:spcBef>
                <a:spcPts val="0"/>
              </a:spcBef>
              <a:spcAft>
                <a:spcPts val="0"/>
              </a:spcAft>
              <a:buClr>
                <a:srgbClr val="000000"/>
              </a:buClr>
              <a:buSzPts val="3600"/>
              <a:buFont typeface="Arial"/>
              <a:buNone/>
            </a:pPr>
            <a:r>
              <a:rPr lang="en" sz="3600" dirty="0">
                <a:solidFill>
                  <a:srgbClr val="025B79"/>
                </a:solidFill>
                <a:latin typeface="Oswald"/>
                <a:ea typeface="Oswald"/>
                <a:cs typeface="Oswald"/>
                <a:sym typeface="Oswald"/>
              </a:rPr>
              <a:t>How </a:t>
            </a:r>
            <a:r>
              <a:rPr lang="en-US" sz="3600" dirty="0">
                <a:solidFill>
                  <a:srgbClr val="025B79"/>
                </a:solidFill>
                <a:latin typeface="Oswald"/>
                <a:ea typeface="Oswald"/>
                <a:cs typeface="Oswald"/>
                <a:sym typeface="Oswald"/>
              </a:rPr>
              <a:t>S</a:t>
            </a:r>
            <a:r>
              <a:rPr lang="en" sz="3600" dirty="0">
                <a:solidFill>
                  <a:srgbClr val="025B79"/>
                </a:solidFill>
                <a:latin typeface="Oswald"/>
                <a:ea typeface="Oswald"/>
                <a:cs typeface="Oswald"/>
                <a:sym typeface="Oswald"/>
              </a:rPr>
              <a:t>tudents Access </a:t>
            </a:r>
          </a:p>
          <a:p>
            <a:pPr marL="0" marR="0" lvl="0" indent="0" rtl="0">
              <a:lnSpc>
                <a:spcPct val="100000"/>
              </a:lnSpc>
              <a:spcBef>
                <a:spcPts val="0"/>
              </a:spcBef>
              <a:spcAft>
                <a:spcPts val="0"/>
              </a:spcAft>
              <a:buClr>
                <a:srgbClr val="000000"/>
              </a:buClr>
              <a:buSzPts val="3600"/>
              <a:buFont typeface="Arial"/>
              <a:buNone/>
            </a:pPr>
            <a:r>
              <a:rPr lang="en" sz="3600" b="0" i="0" u="none" strike="noStrike" cap="none" dirty="0">
                <a:solidFill>
                  <a:srgbClr val="025B79"/>
                </a:solidFill>
                <a:latin typeface="Oswald"/>
                <a:ea typeface="Oswald"/>
                <a:cs typeface="Oswald"/>
                <a:sym typeface="Oswald"/>
              </a:rPr>
              <a:t>WORK-STUDY R</a:t>
            </a:r>
            <a:r>
              <a:rPr lang="en" sz="3600" dirty="0">
                <a:solidFill>
                  <a:srgbClr val="025B79"/>
                </a:solidFill>
                <a:latin typeface="Oswald"/>
                <a:ea typeface="Oswald"/>
                <a:cs typeface="Oswald"/>
                <a:sym typeface="Oswald"/>
              </a:rPr>
              <a:t>eferrals</a:t>
            </a:r>
            <a:r>
              <a:rPr lang="en" sz="3600" b="0" i="0" u="none" strike="noStrike" cap="none" dirty="0">
                <a:solidFill>
                  <a:srgbClr val="025B79"/>
                </a:solidFill>
                <a:latin typeface="Oswald"/>
                <a:ea typeface="Oswald"/>
                <a:cs typeface="Oswald"/>
                <a:sym typeface="Oswald"/>
              </a:rPr>
              <a:t> </a:t>
            </a:r>
          </a:p>
          <a:p>
            <a:pPr marL="0" marR="0" lvl="0" indent="0" rtl="0">
              <a:lnSpc>
                <a:spcPct val="100000"/>
              </a:lnSpc>
              <a:spcBef>
                <a:spcPts val="0"/>
              </a:spcBef>
              <a:spcAft>
                <a:spcPts val="0"/>
              </a:spcAft>
              <a:buClr>
                <a:srgbClr val="000000"/>
              </a:buClr>
              <a:buSzPts val="3600"/>
              <a:buFont typeface="Arial"/>
              <a:buNone/>
            </a:pPr>
            <a:r>
              <a:rPr lang="en-US" sz="3600" b="0" i="0" u="none" strike="noStrike" cap="none" dirty="0">
                <a:solidFill>
                  <a:srgbClr val="025B79"/>
                </a:solidFill>
                <a:latin typeface="Oswald"/>
                <a:ea typeface="Oswald"/>
                <a:cs typeface="Oswald"/>
                <a:sym typeface="Oswald"/>
              </a:rPr>
              <a:t>Screenshots</a:t>
            </a:r>
            <a:endParaRPr sz="3600" b="0" i="0" u="none" strike="noStrike" cap="none" dirty="0">
              <a:solidFill>
                <a:srgbClr val="025B79"/>
              </a:solidFill>
              <a:latin typeface="Oswald"/>
              <a:ea typeface="Oswald"/>
              <a:cs typeface="Oswald"/>
              <a:sym typeface="Oswald"/>
            </a:endParaRPr>
          </a:p>
          <a:p>
            <a:pPr marL="2743200" marR="0" lvl="0" indent="0" algn="l" rtl="0">
              <a:lnSpc>
                <a:spcPct val="100000"/>
              </a:lnSpc>
              <a:spcBef>
                <a:spcPts val="0"/>
              </a:spcBef>
              <a:spcAft>
                <a:spcPts val="0"/>
              </a:spcAft>
              <a:buNone/>
            </a:pPr>
            <a:endParaRPr sz="3600" dirty="0">
              <a:solidFill>
                <a:srgbClr val="025B79"/>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6"/>
          <p:cNvPicPr preferRelativeResize="0"/>
          <p:nvPr/>
        </p:nvPicPr>
        <p:blipFill>
          <a:blip r:embed="rId3">
            <a:alphaModFix/>
          </a:blip>
          <a:stretch>
            <a:fillRect/>
          </a:stretch>
        </p:blipFill>
        <p:spPr>
          <a:xfrm>
            <a:off x="180100" y="155200"/>
            <a:ext cx="8783799" cy="4463874"/>
          </a:xfrm>
          <a:prstGeom prst="rect">
            <a:avLst/>
          </a:prstGeom>
          <a:noFill/>
          <a:ln>
            <a:noFill/>
          </a:ln>
        </p:spPr>
      </p:pic>
      <p:sp>
        <p:nvSpPr>
          <p:cNvPr id="2" name="Oval 1">
            <a:extLst>
              <a:ext uri="{FF2B5EF4-FFF2-40B4-BE49-F238E27FC236}">
                <a16:creationId xmlns:a16="http://schemas.microsoft.com/office/drawing/2014/main" id="{4522365E-4906-4120-BAEC-0B7ABBB6A949}"/>
              </a:ext>
            </a:extLst>
          </p:cNvPr>
          <p:cNvSpPr/>
          <p:nvPr/>
        </p:nvSpPr>
        <p:spPr>
          <a:xfrm>
            <a:off x="77372" y="1674055"/>
            <a:ext cx="1997613" cy="499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3" name="Oval 2">
            <a:extLst>
              <a:ext uri="{FF2B5EF4-FFF2-40B4-BE49-F238E27FC236}">
                <a16:creationId xmlns:a16="http://schemas.microsoft.com/office/drawing/2014/main" id="{14F93176-B6E5-48AE-9746-242583037605}"/>
              </a:ext>
            </a:extLst>
          </p:cNvPr>
          <p:cNvSpPr/>
          <p:nvPr/>
        </p:nvSpPr>
        <p:spPr>
          <a:xfrm>
            <a:off x="5149823" y="4570600"/>
            <a:ext cx="872197" cy="485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467936-D5BE-4ED5-ADBB-C6363EAEEB89}"/>
              </a:ext>
            </a:extLst>
          </p:cNvPr>
          <p:cNvSpPr/>
          <p:nvPr/>
        </p:nvSpPr>
        <p:spPr>
          <a:xfrm>
            <a:off x="8517988" y="3101926"/>
            <a:ext cx="436098" cy="1547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C967278-3B72-4195-BB99-6E7BF4BA8AC0}"/>
              </a:ext>
            </a:extLst>
          </p:cNvPr>
          <p:cNvPicPr>
            <a:picLocks noChangeAspect="1"/>
          </p:cNvPicPr>
          <p:nvPr/>
        </p:nvPicPr>
        <p:blipFill>
          <a:blip r:embed="rId3"/>
          <a:stretch>
            <a:fillRect/>
          </a:stretch>
        </p:blipFill>
        <p:spPr>
          <a:xfrm>
            <a:off x="0" y="0"/>
            <a:ext cx="9144000" cy="5143500"/>
          </a:xfrm>
          <a:prstGeom prst="rect">
            <a:avLst/>
          </a:prstGeom>
        </p:spPr>
      </p:pic>
      <p:sp>
        <p:nvSpPr>
          <p:cNvPr id="10" name="Oval 9">
            <a:extLst>
              <a:ext uri="{FF2B5EF4-FFF2-40B4-BE49-F238E27FC236}">
                <a16:creationId xmlns:a16="http://schemas.microsoft.com/office/drawing/2014/main" id="{A5E59277-E1EB-4701-BF58-ED6E58236B7B}"/>
              </a:ext>
            </a:extLst>
          </p:cNvPr>
          <p:cNvSpPr/>
          <p:nvPr/>
        </p:nvSpPr>
        <p:spPr>
          <a:xfrm>
            <a:off x="4200525" y="2329082"/>
            <a:ext cx="949298" cy="4853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3D5338-4478-4CD7-92E3-14B764C21B0C}"/>
              </a:ext>
            </a:extLst>
          </p:cNvPr>
          <p:cNvSpPr/>
          <p:nvPr/>
        </p:nvSpPr>
        <p:spPr>
          <a:xfrm>
            <a:off x="8429625" y="2981325"/>
            <a:ext cx="436098"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8"/>
          <p:cNvPicPr preferRelativeResize="0"/>
          <p:nvPr/>
        </p:nvPicPr>
        <p:blipFill rotWithShape="1">
          <a:blip r:embed="rId3">
            <a:alphaModFix/>
          </a:blip>
          <a:srcRect/>
          <a:stretch/>
        </p:blipFill>
        <p:spPr>
          <a:xfrm>
            <a:off x="0" y="-130629"/>
            <a:ext cx="9187071" cy="5274129"/>
          </a:xfrm>
          <a:prstGeom prst="rect">
            <a:avLst/>
          </a:prstGeom>
          <a:gradFill>
            <a:gsLst>
              <a:gs pos="0">
                <a:srgbClr val="9CE7F5"/>
              </a:gs>
              <a:gs pos="35000">
                <a:srgbClr val="BBEAF6"/>
              </a:gs>
              <a:gs pos="100000">
                <a:srgbClr val="E4F9FC"/>
              </a:gs>
            </a:gsLst>
            <a:lin ang="16200000" scaled="0"/>
          </a:gradFill>
          <a:ln w="9525" cap="flat" cmpd="sng">
            <a:solidFill>
              <a:srgbClr val="0096A7"/>
            </a:solidFill>
            <a:prstDash val="solid"/>
            <a:round/>
            <a:headEnd type="none" w="sm" len="sm"/>
            <a:tailEnd type="none" w="sm" len="sm"/>
          </a:ln>
          <a:effectLst>
            <a:outerShdw blurRad="40000" dist="20000" dir="5400000" rotWithShape="0">
              <a:srgbClr val="000000">
                <a:alpha val="37647"/>
              </a:srgbClr>
            </a:outerShdw>
          </a:effectLst>
        </p:spPr>
      </p:pic>
      <p:sp>
        <p:nvSpPr>
          <p:cNvPr id="218" name="Google Shape;218;p38"/>
          <p:cNvSpPr/>
          <p:nvPr/>
        </p:nvSpPr>
        <p:spPr>
          <a:xfrm>
            <a:off x="7296600" y="1211935"/>
            <a:ext cx="1847400" cy="1232700"/>
          </a:xfrm>
          <a:prstGeom prst="rect">
            <a:avLst/>
          </a:prstGeom>
          <a:noFill/>
          <a:ln>
            <a:noFill/>
          </a:ln>
        </p:spPr>
        <p:txBody>
          <a:bodyPr spcFirstLastPara="1" wrap="square" lIns="274300" tIns="91425" rIns="274300"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FF0000"/>
                </a:solidFill>
                <a:latin typeface="Oswald"/>
                <a:ea typeface="Oswald"/>
                <a:cs typeface="Oswald"/>
                <a:sym typeface="Oswald"/>
              </a:rPr>
              <a:t>SCROLL DOWN</a:t>
            </a:r>
            <a:endParaRPr sz="3600" b="0" i="0" u="none" strike="noStrike" cap="none">
              <a:solidFill>
                <a:srgbClr val="FF0000"/>
              </a:solidFill>
              <a:latin typeface="Oswald"/>
              <a:ea typeface="Oswald"/>
              <a:cs typeface="Oswald"/>
              <a:sym typeface="Oswald"/>
            </a:endParaRPr>
          </a:p>
        </p:txBody>
      </p:sp>
      <p:sp>
        <p:nvSpPr>
          <p:cNvPr id="219" name="Google Shape;219;p38"/>
          <p:cNvSpPr/>
          <p:nvPr/>
        </p:nvSpPr>
        <p:spPr>
          <a:xfrm>
            <a:off x="7964485" y="2737757"/>
            <a:ext cx="511629" cy="1605643"/>
          </a:xfrm>
          <a:prstGeom prst="downArrow">
            <a:avLst>
              <a:gd name="adj1" fmla="val 50000"/>
              <a:gd name="adj2" fmla="val 50000"/>
            </a:avLst>
          </a:prstGeom>
          <a:solidFill>
            <a:srgbClr val="FF0000"/>
          </a:solidFill>
          <a:ln w="2540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9"/>
          <p:cNvPicPr preferRelativeResize="0"/>
          <p:nvPr/>
        </p:nvPicPr>
        <p:blipFill rotWithShape="1">
          <a:blip r:embed="rId3">
            <a:alphaModFix/>
          </a:blip>
          <a:srcRect/>
          <a:stretch/>
        </p:blipFill>
        <p:spPr>
          <a:xfrm>
            <a:off x="-1" y="1726579"/>
            <a:ext cx="9144000" cy="3568126"/>
          </a:xfrm>
          <a:prstGeom prst="rect">
            <a:avLst/>
          </a:prstGeom>
          <a:noFill/>
          <a:ln w="9525" cap="flat" cmpd="sng">
            <a:solidFill>
              <a:schemeClr val="accent5"/>
            </a:solidFill>
            <a:prstDash val="solid"/>
            <a:round/>
            <a:headEnd type="none" w="sm" len="sm"/>
            <a:tailEnd type="none" w="sm" len="sm"/>
          </a:ln>
        </p:spPr>
      </p:pic>
      <p:pic>
        <p:nvPicPr>
          <p:cNvPr id="225" name="Google Shape;225;p39"/>
          <p:cNvPicPr preferRelativeResize="0"/>
          <p:nvPr/>
        </p:nvPicPr>
        <p:blipFill rotWithShape="1">
          <a:blip r:embed="rId4">
            <a:alphaModFix/>
          </a:blip>
          <a:srcRect/>
          <a:stretch/>
        </p:blipFill>
        <p:spPr>
          <a:xfrm>
            <a:off x="0" y="13542"/>
            <a:ext cx="9144000" cy="438912"/>
          </a:xfrm>
          <a:prstGeom prst="rect">
            <a:avLst/>
          </a:prstGeom>
          <a:noFill/>
          <a:ln>
            <a:noFill/>
          </a:ln>
        </p:spPr>
      </p:pic>
      <p:sp>
        <p:nvSpPr>
          <p:cNvPr id="226" name="Google Shape;226;p39"/>
          <p:cNvSpPr txBox="1"/>
          <p:nvPr/>
        </p:nvSpPr>
        <p:spPr>
          <a:xfrm>
            <a:off x="3622861" y="706136"/>
            <a:ext cx="18982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FF0000"/>
                </a:solidFill>
                <a:latin typeface="Arial Narrow"/>
                <a:ea typeface="Arial Narrow"/>
                <a:cs typeface="Arial Narrow"/>
                <a:sym typeface="Arial Narrow"/>
              </a:rPr>
              <a:t>Click on question mark (?)</a:t>
            </a:r>
            <a:endParaRPr/>
          </a:p>
        </p:txBody>
      </p:sp>
      <p:cxnSp>
        <p:nvCxnSpPr>
          <p:cNvPr id="227" name="Google Shape;227;p39"/>
          <p:cNvCxnSpPr/>
          <p:nvPr/>
        </p:nvCxnSpPr>
        <p:spPr>
          <a:xfrm rot="10800000">
            <a:off x="2729650" y="378923"/>
            <a:ext cx="963386" cy="419100"/>
          </a:xfrm>
          <a:prstGeom prst="straightConnector1">
            <a:avLst/>
          </a:prstGeom>
          <a:noFill/>
          <a:ln w="9525" cap="flat" cmpd="sng">
            <a:solidFill>
              <a:srgbClr val="FF0000"/>
            </a:solidFill>
            <a:prstDash val="solid"/>
            <a:round/>
            <a:headEnd type="none" w="sm" len="sm"/>
            <a:tailEnd type="none" w="sm" len="sm"/>
          </a:ln>
        </p:spPr>
      </p:cxnSp>
      <p:sp>
        <p:nvSpPr>
          <p:cNvPr id="228" name="Google Shape;228;p39"/>
          <p:cNvSpPr/>
          <p:nvPr/>
        </p:nvSpPr>
        <p:spPr>
          <a:xfrm>
            <a:off x="2329543" y="0"/>
            <a:ext cx="326571" cy="452454"/>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9" name="Google Shape;229;p39"/>
          <p:cNvSpPr/>
          <p:nvPr/>
        </p:nvSpPr>
        <p:spPr>
          <a:xfrm>
            <a:off x="3047999" y="3026228"/>
            <a:ext cx="2133601" cy="440871"/>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0" name="Google Shape;230;p39"/>
          <p:cNvSpPr/>
          <p:nvPr/>
        </p:nvSpPr>
        <p:spPr>
          <a:xfrm>
            <a:off x="4441371" y="1013913"/>
            <a:ext cx="76200" cy="591730"/>
          </a:xfrm>
          <a:prstGeom prst="downArrow">
            <a:avLst>
              <a:gd name="adj1" fmla="val 50000"/>
              <a:gd name="adj2" fmla="val 50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7"/>
          <p:cNvSpPr/>
          <p:nvPr/>
        </p:nvSpPr>
        <p:spPr>
          <a:xfrm>
            <a:off x="161850" y="0"/>
            <a:ext cx="9144000" cy="47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dirty="0">
                <a:solidFill>
                  <a:srgbClr val="EF5645"/>
                </a:solidFill>
                <a:latin typeface="Oswald"/>
                <a:ea typeface="Oswald"/>
                <a:cs typeface="Oswald"/>
                <a:sym typeface="Oswald"/>
              </a:rPr>
              <a:t>SINGLE </a:t>
            </a:r>
            <a:r>
              <a:rPr lang="en" sz="2400" b="0" i="0" u="none" strike="noStrike" cap="none" dirty="0">
                <a:solidFill>
                  <a:srgbClr val="EF5645"/>
                </a:solidFill>
                <a:latin typeface="Oswald"/>
                <a:ea typeface="Oswald"/>
                <a:cs typeface="Oswald"/>
                <a:sym typeface="Oswald"/>
              </a:rPr>
              <a:t>EXISTING </a:t>
            </a:r>
            <a:r>
              <a:rPr lang="en" sz="2400" dirty="0">
                <a:solidFill>
                  <a:srgbClr val="EF5645"/>
                </a:solidFill>
                <a:latin typeface="Oswald"/>
                <a:ea typeface="Oswald"/>
                <a:cs typeface="Oswald"/>
                <a:sym typeface="Oswald"/>
              </a:rPr>
              <a:t>FILLED</a:t>
            </a:r>
            <a:r>
              <a:rPr lang="en" sz="2400" b="0" i="0" u="none" strike="noStrike" cap="none" dirty="0">
                <a:solidFill>
                  <a:srgbClr val="EF5645"/>
                </a:solidFill>
                <a:latin typeface="Oswald"/>
                <a:ea typeface="Oswald"/>
                <a:cs typeface="Oswald"/>
                <a:sym typeface="Oswald"/>
              </a:rPr>
              <a:t> POSITION &gt; ADD POOL ID</a:t>
            </a:r>
            <a:endParaRPr sz="2400" b="0" i="0" u="none" strike="noStrike" cap="none" dirty="0">
              <a:solidFill>
                <a:srgbClr val="EF5645"/>
              </a:solidFill>
              <a:latin typeface="Oswald"/>
              <a:ea typeface="Oswald"/>
              <a:cs typeface="Oswald"/>
              <a:sym typeface="Oswald"/>
            </a:endParaRPr>
          </a:p>
        </p:txBody>
      </p:sp>
      <p:sp>
        <p:nvSpPr>
          <p:cNvPr id="387" name="Google Shape;387;p47"/>
          <p:cNvSpPr/>
          <p:nvPr/>
        </p:nvSpPr>
        <p:spPr>
          <a:xfrm>
            <a:off x="161850" y="386275"/>
            <a:ext cx="8820300" cy="339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300" b="0" i="0" u="none" strike="noStrike" cap="none" dirty="0">
                <a:solidFill>
                  <a:srgbClr val="000000"/>
                </a:solidFill>
                <a:highlight>
                  <a:srgbClr val="4DADFF"/>
                </a:highlight>
                <a:latin typeface="Oswald"/>
                <a:ea typeface="Oswald"/>
                <a:cs typeface="Oswald"/>
                <a:sym typeface="Oswald"/>
              </a:rPr>
              <a:t>PeopleSoft </a:t>
            </a:r>
            <a:r>
              <a:rPr lang="en" sz="1300" dirty="0">
                <a:highlight>
                  <a:srgbClr val="4DADFF"/>
                </a:highlight>
                <a:latin typeface="Oswald"/>
                <a:ea typeface="Oswald"/>
                <a:cs typeface="Oswald"/>
                <a:sym typeface="Oswald"/>
              </a:rPr>
              <a:t>Homepage</a:t>
            </a:r>
            <a:r>
              <a:rPr lang="en" sz="1300" b="0" i="0" u="none" strike="noStrike" cap="none" dirty="0">
                <a:solidFill>
                  <a:srgbClr val="000000"/>
                </a:solidFill>
                <a:highlight>
                  <a:srgbClr val="4DADFF"/>
                </a:highlight>
                <a:latin typeface="Oswald"/>
                <a:ea typeface="Oswald"/>
                <a:cs typeface="Oswald"/>
                <a:sym typeface="Oswald"/>
              </a:rPr>
              <a:t> &gt; </a:t>
            </a:r>
            <a:r>
              <a:rPr lang="en" sz="1300" dirty="0">
                <a:highlight>
                  <a:srgbClr val="4DADFF"/>
                </a:highlight>
                <a:latin typeface="Oswald"/>
                <a:ea typeface="Oswald"/>
                <a:cs typeface="Oswald"/>
                <a:sym typeface="Oswald"/>
              </a:rPr>
              <a:t>Workforce Administration</a:t>
            </a:r>
            <a:r>
              <a:rPr lang="en" sz="1300" b="0" i="0" u="none" strike="noStrike" cap="none" dirty="0">
                <a:solidFill>
                  <a:srgbClr val="000000"/>
                </a:solidFill>
                <a:highlight>
                  <a:srgbClr val="4DADFF"/>
                </a:highlight>
                <a:latin typeface="Oswald"/>
                <a:ea typeface="Oswald"/>
                <a:cs typeface="Oswald"/>
                <a:sym typeface="Oswald"/>
              </a:rPr>
              <a:t> &gt; </a:t>
            </a:r>
            <a:r>
              <a:rPr lang="en" sz="1300" dirty="0">
                <a:highlight>
                  <a:srgbClr val="4DADFF"/>
                </a:highlight>
                <a:latin typeface="Oswald"/>
                <a:ea typeface="Oswald"/>
                <a:cs typeface="Oswald"/>
                <a:sym typeface="Oswald"/>
              </a:rPr>
              <a:t>HR Tasks</a:t>
            </a:r>
            <a:r>
              <a:rPr lang="en" sz="1300" b="0" i="0" u="none" strike="noStrike" cap="none" dirty="0">
                <a:solidFill>
                  <a:srgbClr val="000000"/>
                </a:solidFill>
                <a:highlight>
                  <a:srgbClr val="4DADFF"/>
                </a:highlight>
                <a:latin typeface="Oswald"/>
                <a:ea typeface="Oswald"/>
                <a:cs typeface="Oswald"/>
                <a:sym typeface="Oswald"/>
              </a:rPr>
              <a:t> &gt; PayPath</a:t>
            </a:r>
            <a:r>
              <a:rPr lang="en" sz="1300" dirty="0">
                <a:highlight>
                  <a:srgbClr val="4DADFF"/>
                </a:highlight>
                <a:latin typeface="Oswald"/>
                <a:ea typeface="Oswald"/>
                <a:cs typeface="Oswald"/>
                <a:sym typeface="Oswald"/>
              </a:rPr>
              <a:t>/</a:t>
            </a:r>
            <a:r>
              <a:rPr lang="en" sz="1300" b="0" i="0" u="none" strike="noStrike" cap="none" dirty="0">
                <a:solidFill>
                  <a:srgbClr val="000000"/>
                </a:solidFill>
                <a:highlight>
                  <a:srgbClr val="4DADFF"/>
                </a:highlight>
                <a:latin typeface="Oswald"/>
                <a:ea typeface="Oswald"/>
                <a:cs typeface="Oswald"/>
                <a:sym typeface="Oswald"/>
              </a:rPr>
              <a:t>A</a:t>
            </a:r>
            <a:r>
              <a:rPr lang="en" sz="1300" dirty="0">
                <a:highlight>
                  <a:srgbClr val="4DADFF"/>
                </a:highlight>
                <a:latin typeface="Oswald"/>
                <a:ea typeface="Oswald"/>
                <a:cs typeface="Oswald"/>
                <a:sym typeface="Oswald"/>
              </a:rPr>
              <a:t>dditional Pay &gt; PayPath Actions</a:t>
            </a:r>
            <a:endParaRPr sz="1300" b="0" i="0" u="none" strike="noStrike" cap="none" dirty="0">
              <a:solidFill>
                <a:srgbClr val="000000"/>
              </a:solidFill>
              <a:highlight>
                <a:srgbClr val="4DADFF"/>
              </a:highlight>
              <a:latin typeface="Oswald"/>
              <a:ea typeface="Oswald"/>
              <a:cs typeface="Oswald"/>
              <a:sym typeface="Oswald"/>
            </a:endParaRPr>
          </a:p>
        </p:txBody>
      </p:sp>
      <p:pic>
        <p:nvPicPr>
          <p:cNvPr id="388" name="Google Shape;388;p47"/>
          <p:cNvPicPr preferRelativeResize="0"/>
          <p:nvPr/>
        </p:nvPicPr>
        <p:blipFill rotWithShape="1">
          <a:blip r:embed="rId3">
            <a:alphaModFix/>
          </a:blip>
          <a:srcRect/>
          <a:stretch/>
        </p:blipFill>
        <p:spPr>
          <a:xfrm>
            <a:off x="1050906" y="726175"/>
            <a:ext cx="7042188" cy="4191400"/>
          </a:xfrm>
          <a:prstGeom prst="rect">
            <a:avLst/>
          </a:prstGeom>
          <a:noFill/>
          <a:ln>
            <a:noFill/>
          </a:ln>
        </p:spPr>
      </p:pic>
      <p:sp>
        <p:nvSpPr>
          <p:cNvPr id="389" name="Google Shape;389;p47"/>
          <p:cNvSpPr/>
          <p:nvPr/>
        </p:nvSpPr>
        <p:spPr>
          <a:xfrm>
            <a:off x="1324750" y="4041075"/>
            <a:ext cx="988500" cy="210300"/>
          </a:xfrm>
          <a:prstGeom prst="rect">
            <a:avLst/>
          </a:prstGeom>
          <a:noFill/>
          <a:ln w="19050" cap="flat" cmpd="sng">
            <a:solidFill>
              <a:srgbClr val="EF56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5"/>
          <p:cNvPicPr preferRelativeResize="0"/>
          <p:nvPr/>
        </p:nvPicPr>
        <p:blipFill rotWithShape="1">
          <a:blip r:embed="rId3">
            <a:alphaModFix/>
          </a:blip>
          <a:srcRect/>
          <a:stretch/>
        </p:blipFill>
        <p:spPr>
          <a:xfrm>
            <a:off x="0" y="671371"/>
            <a:ext cx="9144001" cy="4429809"/>
          </a:xfrm>
          <a:prstGeom prst="rect">
            <a:avLst/>
          </a:prstGeom>
          <a:noFill/>
          <a:ln>
            <a:noFill/>
          </a:ln>
        </p:spPr>
      </p:pic>
      <p:sp>
        <p:nvSpPr>
          <p:cNvPr id="494" name="Google Shape;494;p55"/>
          <p:cNvSpPr/>
          <p:nvPr/>
        </p:nvSpPr>
        <p:spPr>
          <a:xfrm>
            <a:off x="266700" y="-9525"/>
            <a:ext cx="4437900" cy="770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rgbClr val="EF5645"/>
                </a:solidFill>
                <a:latin typeface="Oswald"/>
                <a:ea typeface="Oswald"/>
                <a:cs typeface="Oswald"/>
                <a:sym typeface="Oswald"/>
              </a:rPr>
              <a:t>POSITION POOL IDs</a:t>
            </a:r>
            <a:endParaRPr sz="1200" b="0" i="0" u="none" strike="noStrike" cap="none" dirty="0">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6"/>
          <p:cNvSpPr/>
          <p:nvPr/>
        </p:nvSpPr>
        <p:spPr>
          <a:xfrm>
            <a:off x="296025" y="-77700"/>
            <a:ext cx="4437900" cy="770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rgbClr val="EF5645"/>
                </a:solidFill>
                <a:latin typeface="Oswald"/>
                <a:ea typeface="Oswald"/>
                <a:cs typeface="Oswald"/>
                <a:sym typeface="Oswald"/>
              </a:rPr>
              <a:t>POSITION POOL IDs</a:t>
            </a:r>
            <a:endParaRPr sz="2400" b="0" i="0" u="none" strike="noStrike" cap="none" dirty="0">
              <a:solidFill>
                <a:srgbClr val="EF5645"/>
              </a:solidFill>
              <a:latin typeface="Oswald"/>
              <a:ea typeface="Oswald"/>
              <a:cs typeface="Oswald"/>
              <a:sym typeface="Oswald"/>
            </a:endParaRPr>
          </a:p>
        </p:txBody>
      </p:sp>
      <p:pic>
        <p:nvPicPr>
          <p:cNvPr id="500" name="Google Shape;500;p56"/>
          <p:cNvPicPr preferRelativeResize="0"/>
          <p:nvPr/>
        </p:nvPicPr>
        <p:blipFill rotWithShape="1">
          <a:blip r:embed="rId3">
            <a:alphaModFix/>
          </a:blip>
          <a:srcRect/>
          <a:stretch/>
        </p:blipFill>
        <p:spPr>
          <a:xfrm>
            <a:off x="0" y="692400"/>
            <a:ext cx="9144000" cy="4451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5"/>
          <p:cNvSpPr/>
          <p:nvPr/>
        </p:nvSpPr>
        <p:spPr>
          <a:xfrm>
            <a:off x="211825" y="-68525"/>
            <a:ext cx="9144000" cy="4731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en" sz="2400" b="0" i="0" u="none" strike="noStrike" cap="none" dirty="0">
                <a:solidFill>
                  <a:srgbClr val="EF5645"/>
                </a:solidFill>
                <a:latin typeface="Oswald"/>
                <a:ea typeface="Oswald"/>
                <a:cs typeface="Oswald"/>
                <a:sym typeface="Oswald"/>
              </a:rPr>
              <a:t>SINGLE POSITION &gt; REMOVE POOL ID</a:t>
            </a:r>
            <a:endParaRPr sz="2400" b="0" i="0" u="none" strike="noStrike" cap="none" dirty="0">
              <a:solidFill>
                <a:srgbClr val="EF5645"/>
              </a:solidFill>
              <a:latin typeface="Oswald"/>
              <a:ea typeface="Oswald"/>
              <a:cs typeface="Oswald"/>
              <a:sym typeface="Oswald"/>
            </a:endParaRPr>
          </a:p>
        </p:txBody>
      </p:sp>
      <p:sp>
        <p:nvSpPr>
          <p:cNvPr id="647" name="Google Shape;647;p65"/>
          <p:cNvSpPr/>
          <p:nvPr/>
        </p:nvSpPr>
        <p:spPr>
          <a:xfrm>
            <a:off x="211825" y="404575"/>
            <a:ext cx="8820300" cy="327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b="0" i="0" u="none" strike="noStrike" cap="none" dirty="0">
                <a:solidFill>
                  <a:srgbClr val="000000"/>
                </a:solidFill>
                <a:highlight>
                  <a:srgbClr val="4DADFF"/>
                </a:highlight>
                <a:latin typeface="Oswald"/>
                <a:ea typeface="Oswald"/>
                <a:cs typeface="Oswald"/>
                <a:sym typeface="Oswald"/>
              </a:rPr>
              <a:t>PeopleSoft </a:t>
            </a:r>
            <a:r>
              <a:rPr lang="en" dirty="0">
                <a:highlight>
                  <a:srgbClr val="4DADFF"/>
                </a:highlight>
                <a:latin typeface="Oswald"/>
                <a:ea typeface="Oswald"/>
                <a:cs typeface="Oswald"/>
                <a:sym typeface="Oswald"/>
              </a:rPr>
              <a:t>Homepage</a:t>
            </a:r>
            <a:r>
              <a:rPr lang="en" b="0" i="0" u="none" strike="noStrike" cap="none" dirty="0">
                <a:solidFill>
                  <a:srgbClr val="000000"/>
                </a:solidFill>
                <a:highlight>
                  <a:srgbClr val="4DADFF"/>
                </a:highlight>
                <a:latin typeface="Oswald"/>
                <a:ea typeface="Oswald"/>
                <a:cs typeface="Oswald"/>
                <a:sym typeface="Oswald"/>
              </a:rPr>
              <a:t> &gt; Workforce Administration &gt; HR Task &gt; </a:t>
            </a:r>
            <a:r>
              <a:rPr lang="en" dirty="0">
                <a:highlight>
                  <a:srgbClr val="4DADFF"/>
                </a:highlight>
                <a:latin typeface="Oswald"/>
                <a:ea typeface="Oswald"/>
                <a:cs typeface="Oswald"/>
                <a:sym typeface="Oswald"/>
              </a:rPr>
              <a:t>PayPath/Additional Pay</a:t>
            </a:r>
            <a:r>
              <a:rPr lang="en" b="0" i="0" u="none" strike="noStrike" cap="none" dirty="0">
                <a:solidFill>
                  <a:srgbClr val="000000"/>
                </a:solidFill>
                <a:highlight>
                  <a:srgbClr val="4DADFF"/>
                </a:highlight>
                <a:latin typeface="Oswald"/>
                <a:ea typeface="Oswald"/>
                <a:cs typeface="Oswald"/>
                <a:sym typeface="Oswald"/>
              </a:rPr>
              <a:t> &gt; PayPath Actions</a:t>
            </a:r>
            <a:endParaRPr b="0" i="0" u="none" strike="noStrike" cap="none" dirty="0">
              <a:solidFill>
                <a:srgbClr val="000000"/>
              </a:solidFill>
              <a:highlight>
                <a:srgbClr val="4DADFF"/>
              </a:highlight>
              <a:latin typeface="Oswald"/>
              <a:ea typeface="Oswald"/>
              <a:cs typeface="Oswald"/>
              <a:sym typeface="Oswald"/>
            </a:endParaRPr>
          </a:p>
        </p:txBody>
      </p:sp>
      <p:pic>
        <p:nvPicPr>
          <p:cNvPr id="648" name="Google Shape;648;p65"/>
          <p:cNvPicPr preferRelativeResize="0"/>
          <p:nvPr/>
        </p:nvPicPr>
        <p:blipFill rotWithShape="1">
          <a:blip r:embed="rId3">
            <a:alphaModFix/>
          </a:blip>
          <a:srcRect/>
          <a:stretch/>
        </p:blipFill>
        <p:spPr>
          <a:xfrm>
            <a:off x="1205656" y="731875"/>
            <a:ext cx="7042188" cy="4191400"/>
          </a:xfrm>
          <a:prstGeom prst="rect">
            <a:avLst/>
          </a:prstGeom>
          <a:noFill/>
          <a:ln>
            <a:noFill/>
          </a:ln>
        </p:spPr>
      </p:pic>
      <p:sp>
        <p:nvSpPr>
          <p:cNvPr id="649" name="Google Shape;649;p65"/>
          <p:cNvSpPr/>
          <p:nvPr/>
        </p:nvSpPr>
        <p:spPr>
          <a:xfrm>
            <a:off x="1534300" y="4069650"/>
            <a:ext cx="988500" cy="210300"/>
          </a:xfrm>
          <a:prstGeom prst="rect">
            <a:avLst/>
          </a:prstGeom>
          <a:noFill/>
          <a:ln w="19050" cap="flat" cmpd="sng">
            <a:solidFill>
              <a:srgbClr val="EF564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6"/>
          <p:cNvPicPr preferRelativeResize="0"/>
          <p:nvPr/>
        </p:nvPicPr>
        <p:blipFill rotWithShape="1">
          <a:blip r:embed="rId3">
            <a:alphaModFix/>
          </a:blip>
          <a:srcRect/>
          <a:stretch/>
        </p:blipFill>
        <p:spPr>
          <a:xfrm>
            <a:off x="5502538" y="4317675"/>
            <a:ext cx="694944" cy="694944"/>
          </a:xfrm>
          <a:prstGeom prst="rect">
            <a:avLst/>
          </a:prstGeom>
          <a:noFill/>
          <a:ln>
            <a:noFill/>
          </a:ln>
        </p:spPr>
      </p:pic>
      <p:pic>
        <p:nvPicPr>
          <p:cNvPr id="112" name="Google Shape;112;p26"/>
          <p:cNvPicPr preferRelativeResize="0"/>
          <p:nvPr/>
        </p:nvPicPr>
        <p:blipFill rotWithShape="1">
          <a:blip r:embed="rId4">
            <a:alphaModFix/>
          </a:blip>
          <a:srcRect/>
          <a:stretch/>
        </p:blipFill>
        <p:spPr>
          <a:xfrm>
            <a:off x="5502538" y="1805671"/>
            <a:ext cx="694944" cy="694944"/>
          </a:xfrm>
          <a:prstGeom prst="rect">
            <a:avLst/>
          </a:prstGeom>
          <a:noFill/>
          <a:ln>
            <a:noFill/>
          </a:ln>
        </p:spPr>
      </p:pic>
      <p:pic>
        <p:nvPicPr>
          <p:cNvPr id="113" name="Google Shape;113;p26"/>
          <p:cNvPicPr preferRelativeResize="0"/>
          <p:nvPr/>
        </p:nvPicPr>
        <p:blipFill rotWithShape="1">
          <a:blip r:embed="rId5">
            <a:alphaModFix/>
          </a:blip>
          <a:srcRect/>
          <a:stretch/>
        </p:blipFill>
        <p:spPr>
          <a:xfrm>
            <a:off x="5505063" y="965004"/>
            <a:ext cx="694944" cy="694944"/>
          </a:xfrm>
          <a:prstGeom prst="rect">
            <a:avLst/>
          </a:prstGeom>
          <a:noFill/>
          <a:ln>
            <a:noFill/>
          </a:ln>
        </p:spPr>
      </p:pic>
      <p:pic>
        <p:nvPicPr>
          <p:cNvPr id="114" name="Google Shape;114;p26"/>
          <p:cNvPicPr preferRelativeResize="0"/>
          <p:nvPr/>
        </p:nvPicPr>
        <p:blipFill rotWithShape="1">
          <a:blip r:embed="rId6">
            <a:alphaModFix/>
          </a:blip>
          <a:srcRect/>
          <a:stretch/>
        </p:blipFill>
        <p:spPr>
          <a:xfrm>
            <a:off x="5502538" y="124338"/>
            <a:ext cx="694944" cy="694944"/>
          </a:xfrm>
          <a:prstGeom prst="rect">
            <a:avLst/>
          </a:prstGeom>
          <a:noFill/>
          <a:ln>
            <a:noFill/>
          </a:ln>
        </p:spPr>
      </p:pic>
      <p:sp>
        <p:nvSpPr>
          <p:cNvPr id="115" name="Google Shape;115;p26"/>
          <p:cNvSpPr/>
          <p:nvPr/>
        </p:nvSpPr>
        <p:spPr>
          <a:xfrm rot="5400000">
            <a:off x="199950" y="-200100"/>
            <a:ext cx="5143500" cy="5543700"/>
          </a:xfrm>
          <a:prstGeom prst="rect">
            <a:avLst/>
          </a:prstGeom>
          <a:gradFill>
            <a:gsLst>
              <a:gs pos="0">
                <a:srgbClr val="4AD1FF">
                  <a:alpha val="0"/>
                </a:srgbClr>
              </a:gs>
              <a:gs pos="56000">
                <a:srgbClr val="2A81A9">
                  <a:alpha val="53725"/>
                </a:srgbClr>
              </a:gs>
              <a:gs pos="100000">
                <a:srgbClr val="0F5692">
                  <a:alpha val="60000"/>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6"/>
          <p:cNvSpPr txBox="1">
            <a:spLocks noGrp="1"/>
          </p:cNvSpPr>
          <p:nvPr>
            <p:ph type="body" idx="4294967295"/>
          </p:nvPr>
        </p:nvSpPr>
        <p:spPr>
          <a:xfrm>
            <a:off x="568875" y="1695450"/>
            <a:ext cx="2707800" cy="1752600"/>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6000">
                <a:solidFill>
                  <a:srgbClr val="1C4587"/>
                </a:solidFill>
                <a:latin typeface="Oswald"/>
                <a:ea typeface="Oswald"/>
                <a:cs typeface="Oswald"/>
                <a:sym typeface="Oswald"/>
              </a:rPr>
              <a:t>AGENDA</a:t>
            </a:r>
            <a:endParaRPr sz="6000">
              <a:solidFill>
                <a:srgbClr val="1C4587"/>
              </a:solidFill>
            </a:endParaRPr>
          </a:p>
        </p:txBody>
      </p:sp>
      <p:cxnSp>
        <p:nvCxnSpPr>
          <p:cNvPr id="117" name="Google Shape;117;p26"/>
          <p:cNvCxnSpPr/>
          <p:nvPr/>
        </p:nvCxnSpPr>
        <p:spPr>
          <a:xfrm rot="10800000" flipH="1">
            <a:off x="803700" y="3020688"/>
            <a:ext cx="2240700" cy="600"/>
          </a:xfrm>
          <a:prstGeom prst="straightConnector1">
            <a:avLst/>
          </a:prstGeom>
          <a:noFill/>
          <a:ln w="38100" cap="flat" cmpd="sng">
            <a:solidFill>
              <a:srgbClr val="FFD700"/>
            </a:solidFill>
            <a:prstDash val="solid"/>
            <a:round/>
            <a:headEnd type="none" w="sm" len="sm"/>
            <a:tailEnd type="none" w="sm" len="sm"/>
          </a:ln>
        </p:spPr>
      </p:cxnSp>
      <p:grpSp>
        <p:nvGrpSpPr>
          <p:cNvPr id="118" name="Google Shape;118;p26"/>
          <p:cNvGrpSpPr/>
          <p:nvPr/>
        </p:nvGrpSpPr>
        <p:grpSpPr>
          <a:xfrm>
            <a:off x="5467517" y="3481942"/>
            <a:ext cx="764975" cy="690011"/>
            <a:chOff x="1592100" y="3276600"/>
            <a:chExt cx="942900" cy="850500"/>
          </a:xfrm>
        </p:grpSpPr>
        <p:sp>
          <p:nvSpPr>
            <p:cNvPr id="119" name="Google Shape;119;p26"/>
            <p:cNvSpPr/>
            <p:nvPr/>
          </p:nvSpPr>
          <p:spPr>
            <a:xfrm>
              <a:off x="1638300" y="3276600"/>
              <a:ext cx="850500" cy="850500"/>
            </a:xfrm>
            <a:prstGeom prst="ellipse">
              <a:avLst/>
            </a:prstGeom>
            <a:solidFill>
              <a:srgbClr val="EF564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6"/>
            <p:cNvSpPr txBox="1"/>
            <p:nvPr/>
          </p:nvSpPr>
          <p:spPr>
            <a:xfrm>
              <a:off x="1592100" y="3444750"/>
              <a:ext cx="942900" cy="514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Franklin Gothic"/>
                  <a:ea typeface="Franklin Gothic"/>
                  <a:cs typeface="Franklin Gothic"/>
                  <a:sym typeface="Franklin Gothic"/>
                </a:rPr>
                <a:t>UCPath</a:t>
              </a:r>
              <a:endParaRPr sz="1400" b="0" i="0" u="none" strike="noStrike" cap="none">
                <a:solidFill>
                  <a:schemeClr val="lt1"/>
                </a:solidFill>
                <a:latin typeface="Franklin Gothic"/>
                <a:ea typeface="Franklin Gothic"/>
                <a:cs typeface="Franklin Gothic"/>
                <a:sym typeface="Franklin Gothic"/>
              </a:endParaRPr>
            </a:p>
          </p:txBody>
        </p:sp>
      </p:grpSp>
      <p:pic>
        <p:nvPicPr>
          <p:cNvPr id="121" name="Google Shape;121;p26"/>
          <p:cNvPicPr preferRelativeResize="0"/>
          <p:nvPr/>
        </p:nvPicPr>
        <p:blipFill rotWithShape="1">
          <a:blip r:embed="rId7">
            <a:alphaModFix/>
          </a:blip>
          <a:srcRect/>
          <a:stretch/>
        </p:blipFill>
        <p:spPr>
          <a:xfrm>
            <a:off x="5505063" y="2646338"/>
            <a:ext cx="689882" cy="689882"/>
          </a:xfrm>
          <a:prstGeom prst="rect">
            <a:avLst/>
          </a:prstGeom>
          <a:noFill/>
          <a:ln>
            <a:noFill/>
          </a:ln>
        </p:spPr>
      </p:pic>
      <p:sp>
        <p:nvSpPr>
          <p:cNvPr id="122" name="Google Shape;122;p26"/>
          <p:cNvSpPr txBox="1"/>
          <p:nvPr/>
        </p:nvSpPr>
        <p:spPr>
          <a:xfrm>
            <a:off x="6508675" y="3505188"/>
            <a:ext cx="1352700" cy="64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Open Sans"/>
                <a:ea typeface="Open Sans"/>
                <a:cs typeface="Open Sans"/>
                <a:sym typeface="Open Sans"/>
              </a:rPr>
              <a:t>UCPath </a:t>
            </a:r>
            <a:endParaRPr sz="1400" b="1" i="0" u="none" strike="noStrike" cap="none">
              <a:solidFill>
                <a:srgbClr val="FF0000"/>
              </a:solidFill>
              <a:latin typeface="Open Sans"/>
              <a:ea typeface="Open Sans"/>
              <a:cs typeface="Open Sans"/>
              <a:sym typeface="Open Sans"/>
            </a:endParaRPr>
          </a:p>
        </p:txBody>
      </p:sp>
      <p:sp>
        <p:nvSpPr>
          <p:cNvPr id="123" name="Google Shape;123;p26"/>
          <p:cNvSpPr txBox="1"/>
          <p:nvPr/>
        </p:nvSpPr>
        <p:spPr>
          <a:xfrm>
            <a:off x="6508675" y="2667867"/>
            <a:ext cx="1352700" cy="64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4DADFF"/>
                </a:solidFill>
                <a:latin typeface="Open Sans"/>
                <a:ea typeface="Open Sans"/>
                <a:cs typeface="Open Sans"/>
                <a:sym typeface="Open Sans"/>
              </a:rPr>
              <a:t>Referrals</a:t>
            </a:r>
            <a:endParaRPr sz="1400" b="1" i="0" u="none" strike="noStrike" cap="none">
              <a:solidFill>
                <a:srgbClr val="4DADFF"/>
              </a:solidFill>
              <a:latin typeface="Open Sans"/>
              <a:ea typeface="Open Sans"/>
              <a:cs typeface="Open Sans"/>
              <a:sym typeface="Open Sans"/>
            </a:endParaRPr>
          </a:p>
        </p:txBody>
      </p:sp>
      <p:sp>
        <p:nvSpPr>
          <p:cNvPr id="124" name="Google Shape;124;p26"/>
          <p:cNvSpPr txBox="1"/>
          <p:nvPr/>
        </p:nvSpPr>
        <p:spPr>
          <a:xfrm>
            <a:off x="6506875" y="1829673"/>
            <a:ext cx="1356900" cy="64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CE00"/>
                </a:solidFill>
                <a:latin typeface="Open Sans"/>
                <a:ea typeface="Open Sans"/>
                <a:cs typeface="Open Sans"/>
                <a:sym typeface="Open Sans"/>
              </a:rPr>
              <a:t>Handshake</a:t>
            </a:r>
            <a:endParaRPr sz="1400" b="1" i="0" u="none" strike="noStrike" cap="none">
              <a:solidFill>
                <a:srgbClr val="FFCE00"/>
              </a:solidFill>
              <a:latin typeface="Open Sans"/>
              <a:ea typeface="Open Sans"/>
              <a:cs typeface="Open Sans"/>
              <a:sym typeface="Open Sans"/>
            </a:endParaRPr>
          </a:p>
        </p:txBody>
      </p:sp>
      <p:sp>
        <p:nvSpPr>
          <p:cNvPr id="125" name="Google Shape;125;p26"/>
          <p:cNvSpPr txBox="1"/>
          <p:nvPr/>
        </p:nvSpPr>
        <p:spPr>
          <a:xfrm>
            <a:off x="6508675" y="991475"/>
            <a:ext cx="1352700" cy="64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96A7"/>
                </a:solidFill>
                <a:latin typeface="Open Sans"/>
                <a:ea typeface="Open Sans"/>
                <a:cs typeface="Open Sans"/>
                <a:sym typeface="Open Sans"/>
              </a:rPr>
              <a:t>Guidelines</a:t>
            </a:r>
            <a:endParaRPr sz="1400" b="1" i="0" u="none" strike="noStrike" cap="none">
              <a:solidFill>
                <a:srgbClr val="0096A7"/>
              </a:solidFill>
              <a:latin typeface="Open Sans"/>
              <a:ea typeface="Open Sans"/>
              <a:cs typeface="Open Sans"/>
              <a:sym typeface="Open Sans"/>
            </a:endParaRPr>
          </a:p>
        </p:txBody>
      </p:sp>
      <p:sp>
        <p:nvSpPr>
          <p:cNvPr id="126" name="Google Shape;126;p26"/>
          <p:cNvSpPr txBox="1"/>
          <p:nvPr/>
        </p:nvSpPr>
        <p:spPr>
          <a:xfrm>
            <a:off x="6508675" y="154633"/>
            <a:ext cx="1353300" cy="642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25B79"/>
                </a:solidFill>
                <a:latin typeface="Open Sans"/>
                <a:ea typeface="Open Sans"/>
                <a:cs typeface="Open Sans"/>
                <a:sym typeface="Open Sans"/>
              </a:rPr>
              <a:t>Introduction</a:t>
            </a:r>
            <a:endParaRPr sz="1400" b="1" i="0" u="none" strike="noStrike" cap="none">
              <a:solidFill>
                <a:srgbClr val="025B79"/>
              </a:solidFill>
              <a:latin typeface="Open Sans"/>
              <a:ea typeface="Open Sans"/>
              <a:cs typeface="Open Sans"/>
              <a:sym typeface="Open Sans"/>
            </a:endParaRPr>
          </a:p>
        </p:txBody>
      </p:sp>
      <p:sp>
        <p:nvSpPr>
          <p:cNvPr id="127" name="Google Shape;127;p26"/>
          <p:cNvSpPr txBox="1"/>
          <p:nvPr/>
        </p:nvSpPr>
        <p:spPr>
          <a:xfrm>
            <a:off x="6508675" y="4343441"/>
            <a:ext cx="1352700" cy="64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DC63F"/>
                </a:solidFill>
                <a:latin typeface="Open Sans"/>
                <a:ea typeface="Open Sans"/>
                <a:cs typeface="Open Sans"/>
                <a:sym typeface="Open Sans"/>
              </a:rPr>
              <a:t>CalFresh</a:t>
            </a:r>
            <a:endParaRPr sz="1400" b="1" i="0" u="none" strike="noStrike" cap="none">
              <a:solidFill>
                <a:srgbClr val="8DC63F"/>
              </a:solidFill>
              <a:latin typeface="Open Sans"/>
              <a:ea typeface="Open Sans"/>
              <a:cs typeface="Open Sans"/>
              <a:sym typeface="Open Sans"/>
            </a:endParaRPr>
          </a:p>
        </p:txBody>
      </p:sp>
      <p:cxnSp>
        <p:nvCxnSpPr>
          <p:cNvPr id="128" name="Google Shape;128;p26"/>
          <p:cNvCxnSpPr/>
          <p:nvPr/>
        </p:nvCxnSpPr>
        <p:spPr>
          <a:xfrm rot="10800000" flipH="1">
            <a:off x="5849722" y="-12"/>
            <a:ext cx="600" cy="126600"/>
          </a:xfrm>
          <a:prstGeom prst="straightConnector1">
            <a:avLst/>
          </a:prstGeom>
          <a:noFill/>
          <a:ln w="9525" cap="flat" cmpd="sng">
            <a:solidFill>
              <a:srgbClr val="AACEC8"/>
            </a:solidFill>
            <a:prstDash val="solid"/>
            <a:round/>
            <a:headEnd type="none" w="sm" len="sm"/>
            <a:tailEnd type="none" w="sm" len="sm"/>
          </a:ln>
        </p:spPr>
      </p:cxnSp>
      <p:cxnSp>
        <p:nvCxnSpPr>
          <p:cNvPr id="129" name="Google Shape;129;p26"/>
          <p:cNvCxnSpPr/>
          <p:nvPr/>
        </p:nvCxnSpPr>
        <p:spPr>
          <a:xfrm rot="10800000">
            <a:off x="5849872" y="819282"/>
            <a:ext cx="300" cy="153600"/>
          </a:xfrm>
          <a:prstGeom prst="straightConnector1">
            <a:avLst/>
          </a:prstGeom>
          <a:noFill/>
          <a:ln w="9525" cap="flat" cmpd="sng">
            <a:solidFill>
              <a:srgbClr val="8D5A3F"/>
            </a:solidFill>
            <a:prstDash val="solid"/>
            <a:round/>
            <a:headEnd type="none" w="sm" len="sm"/>
            <a:tailEnd type="none" w="sm" len="sm"/>
          </a:ln>
        </p:spPr>
      </p:cxnSp>
      <p:cxnSp>
        <p:nvCxnSpPr>
          <p:cNvPr id="130" name="Google Shape;130;p26"/>
          <p:cNvCxnSpPr/>
          <p:nvPr/>
        </p:nvCxnSpPr>
        <p:spPr>
          <a:xfrm rot="10800000">
            <a:off x="5849872" y="1659957"/>
            <a:ext cx="300" cy="153600"/>
          </a:xfrm>
          <a:prstGeom prst="straightConnector1">
            <a:avLst/>
          </a:prstGeom>
          <a:noFill/>
          <a:ln w="9525" cap="flat" cmpd="sng">
            <a:solidFill>
              <a:srgbClr val="FFCE00"/>
            </a:solidFill>
            <a:prstDash val="solid"/>
            <a:round/>
            <a:headEnd type="none" w="sm" len="sm"/>
            <a:tailEnd type="none" w="sm" len="sm"/>
          </a:ln>
        </p:spPr>
      </p:cxnSp>
      <p:cxnSp>
        <p:nvCxnSpPr>
          <p:cNvPr id="131" name="Google Shape;131;p26"/>
          <p:cNvCxnSpPr/>
          <p:nvPr/>
        </p:nvCxnSpPr>
        <p:spPr>
          <a:xfrm rot="10800000">
            <a:off x="5849885" y="2500632"/>
            <a:ext cx="300" cy="153600"/>
          </a:xfrm>
          <a:prstGeom prst="straightConnector1">
            <a:avLst/>
          </a:prstGeom>
          <a:noFill/>
          <a:ln w="9525" cap="flat" cmpd="sng">
            <a:solidFill>
              <a:srgbClr val="025B79"/>
            </a:solidFill>
            <a:prstDash val="solid"/>
            <a:round/>
            <a:headEnd type="none" w="sm" len="sm"/>
            <a:tailEnd type="none" w="sm" len="sm"/>
          </a:ln>
        </p:spPr>
      </p:cxnSp>
      <p:cxnSp>
        <p:nvCxnSpPr>
          <p:cNvPr id="132" name="Google Shape;132;p26"/>
          <p:cNvCxnSpPr/>
          <p:nvPr/>
        </p:nvCxnSpPr>
        <p:spPr>
          <a:xfrm rot="10800000">
            <a:off x="5846160" y="3332357"/>
            <a:ext cx="300" cy="153600"/>
          </a:xfrm>
          <a:prstGeom prst="straightConnector1">
            <a:avLst/>
          </a:prstGeom>
          <a:noFill/>
          <a:ln w="9525" cap="flat" cmpd="sng">
            <a:solidFill>
              <a:srgbClr val="EF5645"/>
            </a:solidFill>
            <a:prstDash val="solid"/>
            <a:round/>
            <a:headEnd type="none" w="sm" len="sm"/>
            <a:tailEnd type="none" w="sm" len="sm"/>
          </a:ln>
        </p:spPr>
      </p:cxnSp>
      <p:cxnSp>
        <p:nvCxnSpPr>
          <p:cNvPr id="133" name="Google Shape;133;p26"/>
          <p:cNvCxnSpPr/>
          <p:nvPr/>
        </p:nvCxnSpPr>
        <p:spPr>
          <a:xfrm rot="10800000">
            <a:off x="5846160" y="4171957"/>
            <a:ext cx="300" cy="153600"/>
          </a:xfrm>
          <a:prstGeom prst="straightConnector1">
            <a:avLst/>
          </a:prstGeom>
          <a:noFill/>
          <a:ln w="9525" cap="flat" cmpd="sng">
            <a:solidFill>
              <a:srgbClr val="8DC63F"/>
            </a:solidFill>
            <a:prstDash val="solid"/>
            <a:round/>
            <a:headEnd type="none" w="sm" len="sm"/>
            <a:tailEnd type="none" w="sm" len="sm"/>
          </a:ln>
        </p:spPr>
      </p:cxnSp>
      <p:cxnSp>
        <p:nvCxnSpPr>
          <p:cNvPr id="134" name="Google Shape;134;p26"/>
          <p:cNvCxnSpPr/>
          <p:nvPr/>
        </p:nvCxnSpPr>
        <p:spPr>
          <a:xfrm rot="10800000">
            <a:off x="5846160" y="5012632"/>
            <a:ext cx="300" cy="153600"/>
          </a:xfrm>
          <a:prstGeom prst="straightConnector1">
            <a:avLst/>
          </a:prstGeom>
          <a:noFill/>
          <a:ln w="9525" cap="flat" cmpd="sng">
            <a:solidFill>
              <a:srgbClr val="4DADFF"/>
            </a:solidFill>
            <a:prstDash val="solid"/>
            <a:round/>
            <a:headEnd type="none" w="sm" len="sm"/>
            <a:tailEnd type="none" w="sm" len="sm"/>
          </a:ln>
          <a:effectLst>
            <a:reflection endPos="30000" dist="38100" dir="5400000" fadeDir="5400012" sy="-100000" algn="bl" rotWithShape="0"/>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0"/>
          <p:cNvSpPr/>
          <p:nvPr/>
        </p:nvSpPr>
        <p:spPr>
          <a:xfrm>
            <a:off x="312875" y="129775"/>
            <a:ext cx="6846600" cy="473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700" b="0" i="0" u="none" strike="noStrike" cap="none">
                <a:solidFill>
                  <a:srgbClr val="EF5645"/>
                </a:solidFill>
                <a:latin typeface="Oswald"/>
                <a:ea typeface="Oswald"/>
                <a:cs typeface="Oswald"/>
                <a:sym typeface="Oswald"/>
              </a:rPr>
              <a:t>WORK STUDY CODES FOR SALARY COST TRANSFERS</a:t>
            </a:r>
            <a:endParaRPr sz="2700" b="0" i="0" u="none" strike="noStrike" cap="none">
              <a:solidFill>
                <a:srgbClr val="EF5645"/>
              </a:solidFill>
              <a:latin typeface="Oswald"/>
              <a:ea typeface="Oswald"/>
              <a:cs typeface="Oswald"/>
              <a:sym typeface="Oswald"/>
            </a:endParaRPr>
          </a:p>
        </p:txBody>
      </p:sp>
      <p:sp>
        <p:nvSpPr>
          <p:cNvPr id="724" name="Google Shape;724;p70"/>
          <p:cNvSpPr txBox="1">
            <a:spLocks noGrp="1"/>
          </p:cNvSpPr>
          <p:nvPr>
            <p:ph type="body" idx="1"/>
          </p:nvPr>
        </p:nvSpPr>
        <p:spPr>
          <a:xfrm>
            <a:off x="867750" y="842775"/>
            <a:ext cx="7408500" cy="308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D		Full Split - Department Share</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W		Full Split - Work Study Share</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S 		Partial Split - Department Share</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P 		Partial Split - Work Study Share </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Y 		Partial Split - Department Non-Work Study Share</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X 		Split Refusal No Balance </a:t>
            </a:r>
            <a:endParaRPr sz="2300" dirty="0">
              <a:solidFill>
                <a:schemeClr val="dk1"/>
              </a:solidFill>
              <a:latin typeface="Oswald SemiBold"/>
              <a:ea typeface="Oswald SemiBold"/>
              <a:cs typeface="Oswald SemiBold"/>
              <a:sym typeface="Oswald SemiBold"/>
            </a:endParaRPr>
          </a:p>
          <a:p>
            <a:pPr marL="0" marR="0" lvl="0" indent="0" algn="l" rtl="0">
              <a:lnSpc>
                <a:spcPct val="115000"/>
              </a:lnSpc>
              <a:spcBef>
                <a:spcPts val="0"/>
              </a:spcBef>
              <a:spcAft>
                <a:spcPts val="0"/>
              </a:spcAft>
              <a:buSzPts val="1800"/>
              <a:buNone/>
            </a:pPr>
            <a:r>
              <a:rPr lang="en" sz="2300" dirty="0">
                <a:solidFill>
                  <a:schemeClr val="dk1"/>
                </a:solidFill>
                <a:latin typeface="Oswald SemiBold"/>
                <a:ea typeface="Oswald SemiBold"/>
                <a:cs typeface="Oswald SemiBold"/>
                <a:sym typeface="Oswald SemiBold"/>
              </a:rPr>
              <a:t>Z 		FAU Error</a:t>
            </a:r>
            <a:endParaRPr sz="2300" dirty="0">
              <a:solidFill>
                <a:schemeClr val="dk1"/>
              </a:solidFill>
              <a:latin typeface="Oswald SemiBold"/>
              <a:ea typeface="Oswald SemiBold"/>
              <a:cs typeface="Oswald SemiBold"/>
              <a:sym typeface="Oswald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756" name="Google Shape;756;p74"/>
          <p:cNvSpPr/>
          <p:nvPr/>
        </p:nvSpPr>
        <p:spPr>
          <a:xfrm>
            <a:off x="0" y="3048000"/>
            <a:ext cx="4572000" cy="2095500"/>
          </a:xfrm>
          <a:prstGeom prst="rect">
            <a:avLst/>
          </a:prstGeom>
          <a:solidFill>
            <a:srgbClr val="FFA43E"/>
          </a:solidFill>
          <a:ln>
            <a:noFill/>
          </a:ln>
        </p:spPr>
        <p:txBody>
          <a:bodyPr spcFirstLastPara="1" wrap="square" lIns="91425" tIns="91425" rIns="91425" bIns="91425" anchor="ctr" anchorCtr="0">
            <a:noAutofit/>
          </a:bodyPr>
          <a:lstStyle/>
          <a:p>
            <a:pPr marL="182880" marR="182880" lvl="0" indent="0" algn="l" rtl="0">
              <a:lnSpc>
                <a:spcPct val="100000"/>
              </a:lnSpc>
              <a:spcBef>
                <a:spcPts val="0"/>
              </a:spcBef>
              <a:spcAft>
                <a:spcPts val="0"/>
              </a:spcAft>
              <a:buClr>
                <a:srgbClr val="000000"/>
              </a:buClr>
              <a:buSzPts val="1400"/>
              <a:buFont typeface="Arial"/>
              <a:buNone/>
            </a:pPr>
            <a:r>
              <a:rPr lang="en" sz="1600" i="0" u="none" strike="noStrike" cap="none">
                <a:solidFill>
                  <a:srgbClr val="FFFFFF"/>
                </a:solidFill>
                <a:latin typeface="Oswald"/>
                <a:ea typeface="Oswald"/>
                <a:cs typeface="Oswald"/>
                <a:sym typeface="Oswald"/>
              </a:rPr>
              <a:t>Work-Study Award = CalFresh Eligibility!!</a:t>
            </a:r>
            <a:endParaRPr sz="1600" i="0" u="none" strike="noStrike" cap="none">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endParaRPr sz="1600" i="0" u="none" strike="noStrike" cap="none">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r>
              <a:rPr lang="en" sz="1600" i="0" u="none" strike="noStrike" cap="none">
                <a:solidFill>
                  <a:srgbClr val="FFFFFF"/>
                </a:solidFill>
                <a:latin typeface="Oswald"/>
                <a:ea typeface="Oswald"/>
                <a:cs typeface="Oswald"/>
                <a:sym typeface="Oswald"/>
              </a:rPr>
              <a:t>CalFresh Advocates available to assist with applications! </a:t>
            </a:r>
            <a:endParaRPr sz="1600">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endParaRPr sz="1600" i="0" u="none" strike="noStrike" cap="none">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800"/>
              <a:buFont typeface="Arial"/>
              <a:buNone/>
            </a:pPr>
            <a:r>
              <a:rPr lang="en" sz="2000" i="0" u="none" strike="noStrike" cap="none">
                <a:solidFill>
                  <a:srgbClr val="FFFFFF"/>
                </a:solidFill>
                <a:latin typeface="Oswald"/>
                <a:ea typeface="Oswald"/>
                <a:cs typeface="Oswald"/>
                <a:sym typeface="Oswald"/>
              </a:rPr>
              <a:t>foodbank.as.ucsb.edu &amp; food.ucsb.edu</a:t>
            </a:r>
            <a:endParaRPr sz="2000" i="0" u="none" strike="noStrike" cap="none">
              <a:solidFill>
                <a:srgbClr val="FFFFFF"/>
              </a:solidFill>
              <a:latin typeface="Oswald"/>
              <a:ea typeface="Oswald"/>
              <a:cs typeface="Oswald"/>
              <a:sym typeface="Oswald"/>
            </a:endParaRPr>
          </a:p>
        </p:txBody>
      </p:sp>
      <p:pic>
        <p:nvPicPr>
          <p:cNvPr id="757" name="Google Shape;757;p74"/>
          <p:cNvPicPr preferRelativeResize="0"/>
          <p:nvPr/>
        </p:nvPicPr>
        <p:blipFill rotWithShape="1">
          <a:blip r:embed="rId3">
            <a:alphaModFix/>
          </a:blip>
          <a:srcRect/>
          <a:stretch/>
        </p:blipFill>
        <p:spPr>
          <a:xfrm>
            <a:off x="0" y="0"/>
            <a:ext cx="9143999" cy="3048000"/>
          </a:xfrm>
          <a:prstGeom prst="rect">
            <a:avLst/>
          </a:prstGeom>
          <a:noFill/>
          <a:ln>
            <a:noFill/>
          </a:ln>
        </p:spPr>
      </p:pic>
      <p:sp>
        <p:nvSpPr>
          <p:cNvPr id="758" name="Google Shape;758;p74"/>
          <p:cNvSpPr/>
          <p:nvPr/>
        </p:nvSpPr>
        <p:spPr>
          <a:xfrm>
            <a:off x="4572000" y="3048000"/>
            <a:ext cx="4572000" cy="2095500"/>
          </a:xfrm>
          <a:prstGeom prst="rect">
            <a:avLst/>
          </a:prstGeom>
          <a:solidFill>
            <a:srgbClr val="FFA43E"/>
          </a:solidFill>
          <a:ln>
            <a:noFill/>
          </a:ln>
        </p:spPr>
        <p:txBody>
          <a:bodyPr spcFirstLastPara="1" wrap="square" lIns="0" tIns="91425" rIns="0" bIns="91425" anchor="ctr" anchorCtr="0">
            <a:noAutofit/>
          </a:bodyPr>
          <a:lstStyle/>
          <a:p>
            <a:pPr marL="182880" marR="18288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Open Sans"/>
              <a:ea typeface="Open Sans"/>
              <a:cs typeface="Open Sans"/>
              <a:sym typeface="Open Sans"/>
            </a:endParaRPr>
          </a:p>
          <a:p>
            <a:pPr marL="182880" marR="182880" lvl="0" indent="0" algn="l" rtl="0">
              <a:lnSpc>
                <a:spcPct val="100000"/>
              </a:lnSpc>
              <a:spcBef>
                <a:spcPts val="0"/>
              </a:spcBef>
              <a:spcAft>
                <a:spcPts val="0"/>
              </a:spcAft>
              <a:buClr>
                <a:srgbClr val="000000"/>
              </a:buClr>
              <a:buSzPts val="1400"/>
              <a:buFont typeface="Arial"/>
              <a:buNone/>
            </a:pPr>
            <a:endParaRPr sz="1600"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r>
              <a:rPr lang="en" sz="1600" i="0" u="none" strike="noStrike" cap="none" dirty="0">
                <a:solidFill>
                  <a:srgbClr val="FFFFFF"/>
                </a:solidFill>
                <a:latin typeface="Oswald"/>
                <a:ea typeface="Oswald"/>
                <a:cs typeface="Oswald"/>
                <a:sym typeface="Oswald"/>
              </a:rPr>
              <a:t>Advocates available via virtual chats,</a:t>
            </a:r>
          </a:p>
          <a:p>
            <a:pPr marL="182880" marR="182880" lvl="0" indent="0" algn="l" rtl="0">
              <a:lnSpc>
                <a:spcPct val="100000"/>
              </a:lnSpc>
              <a:spcBef>
                <a:spcPts val="0"/>
              </a:spcBef>
              <a:spcAft>
                <a:spcPts val="0"/>
              </a:spcAft>
              <a:buClr>
                <a:srgbClr val="000000"/>
              </a:buClr>
              <a:buSzPts val="1400"/>
              <a:buFont typeface="Arial"/>
              <a:buNone/>
            </a:pPr>
            <a:r>
              <a:rPr lang="en" sz="1600" dirty="0">
                <a:solidFill>
                  <a:srgbClr val="FFFFFF"/>
                </a:solidFill>
                <a:latin typeface="Oswald"/>
                <a:ea typeface="Oswald"/>
                <a:cs typeface="Oswald"/>
                <a:sym typeface="Oswald"/>
              </a:rPr>
              <a:t>P</a:t>
            </a:r>
            <a:r>
              <a:rPr lang="en" sz="1600" i="0" u="none" strike="noStrike" cap="none" dirty="0">
                <a:solidFill>
                  <a:srgbClr val="FFFFFF"/>
                </a:solidFill>
                <a:latin typeface="Oswald"/>
                <a:ea typeface="Oswald"/>
                <a:cs typeface="Oswald"/>
                <a:sym typeface="Oswald"/>
              </a:rPr>
              <a:t>hone (805-893-2786), or </a:t>
            </a:r>
            <a:r>
              <a:rPr lang="en-US" sz="1600" i="0" u="none" strike="noStrike" cap="none" dirty="0">
                <a:solidFill>
                  <a:srgbClr val="FFFFFF"/>
                </a:solidFill>
                <a:latin typeface="Oswald"/>
                <a:ea typeface="Oswald"/>
                <a:cs typeface="Oswald"/>
                <a:sym typeface="Oswald"/>
              </a:rPr>
              <a:t>E</a:t>
            </a:r>
            <a:r>
              <a:rPr lang="en" sz="1600" i="0" u="none" strike="noStrike" cap="none" dirty="0">
                <a:solidFill>
                  <a:srgbClr val="FFFFFF"/>
                </a:solidFill>
                <a:latin typeface="Oswald"/>
                <a:ea typeface="Oswald"/>
                <a:cs typeface="Oswald"/>
                <a:sym typeface="Oswald"/>
              </a:rPr>
              <a:t>mail thrive@ucsb.edu. </a:t>
            </a:r>
            <a:endParaRPr sz="1600" dirty="0">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None/>
            </a:pPr>
            <a:r>
              <a:rPr lang="en" sz="1600" i="0" u="none" strike="noStrike" cap="none" dirty="0">
                <a:solidFill>
                  <a:srgbClr val="FFFFFF"/>
                </a:solidFill>
                <a:latin typeface="Oswald"/>
                <a:ea typeface="Oswald"/>
                <a:cs typeface="Oswald"/>
                <a:sym typeface="Oswald"/>
              </a:rPr>
              <a:t>Verification of Work-Study Approval for CalFresh</a:t>
            </a:r>
            <a:endParaRPr sz="1600" i="0" u="none" strike="noStrike" cap="none"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None/>
            </a:pPr>
            <a:r>
              <a:rPr lang="en" sz="1600" i="0" u="none" strike="noStrike" cap="none" dirty="0">
                <a:solidFill>
                  <a:srgbClr val="FFFFFF"/>
                </a:solidFill>
                <a:latin typeface="Oswald"/>
                <a:ea typeface="Oswald"/>
                <a:cs typeface="Oswald"/>
                <a:sym typeface="Oswald"/>
              </a:rPr>
              <a:t>available on student </a:t>
            </a:r>
            <a:r>
              <a:rPr lang="en" sz="1600" dirty="0">
                <a:solidFill>
                  <a:srgbClr val="FFFFFF"/>
                </a:solidFill>
                <a:latin typeface="Oswald"/>
                <a:ea typeface="Oswald"/>
                <a:cs typeface="Oswald"/>
                <a:sym typeface="Oswald"/>
              </a:rPr>
              <a:t>F</a:t>
            </a:r>
            <a:r>
              <a:rPr lang="en" sz="1600" i="0" u="none" strike="noStrike" cap="none" dirty="0">
                <a:solidFill>
                  <a:srgbClr val="FFFFFF"/>
                </a:solidFill>
                <a:latin typeface="Oswald"/>
                <a:ea typeface="Oswald"/>
                <a:cs typeface="Oswald"/>
                <a:sym typeface="Oswald"/>
              </a:rPr>
              <a:t>inancial </a:t>
            </a:r>
            <a:r>
              <a:rPr lang="en" sz="1600" dirty="0">
                <a:solidFill>
                  <a:srgbClr val="FFFFFF"/>
                </a:solidFill>
                <a:latin typeface="Oswald"/>
                <a:ea typeface="Oswald"/>
                <a:cs typeface="Oswald"/>
                <a:sym typeface="Oswald"/>
              </a:rPr>
              <a:t>A</a:t>
            </a:r>
            <a:r>
              <a:rPr lang="en" sz="1600" i="0" u="none" strike="noStrike" cap="none" dirty="0">
                <a:solidFill>
                  <a:srgbClr val="FFFFFF"/>
                </a:solidFill>
                <a:latin typeface="Oswald"/>
                <a:ea typeface="Oswald"/>
                <a:cs typeface="Oswald"/>
                <a:sym typeface="Oswald"/>
              </a:rPr>
              <a:t>id </a:t>
            </a:r>
            <a:r>
              <a:rPr lang="en" sz="1600" dirty="0">
                <a:solidFill>
                  <a:srgbClr val="FFFFFF"/>
                </a:solidFill>
                <a:latin typeface="Oswald"/>
                <a:ea typeface="Oswald"/>
                <a:cs typeface="Oswald"/>
                <a:sym typeface="Oswald"/>
              </a:rPr>
              <a:t>A</a:t>
            </a:r>
            <a:r>
              <a:rPr lang="en" sz="1600" i="0" u="none" strike="noStrike" cap="none" dirty="0">
                <a:solidFill>
                  <a:srgbClr val="FFFFFF"/>
                </a:solidFill>
                <a:latin typeface="Oswald"/>
                <a:ea typeface="Oswald"/>
                <a:cs typeface="Oswald"/>
                <a:sym typeface="Oswald"/>
              </a:rPr>
              <a:t>ward </a:t>
            </a:r>
            <a:r>
              <a:rPr lang="en" sz="1600" dirty="0">
                <a:solidFill>
                  <a:srgbClr val="FFFFFF"/>
                </a:solidFill>
                <a:latin typeface="Oswald"/>
                <a:ea typeface="Oswald"/>
                <a:cs typeface="Oswald"/>
                <a:sym typeface="Oswald"/>
              </a:rPr>
              <a:t>L</a:t>
            </a:r>
            <a:r>
              <a:rPr lang="en" sz="1600" i="0" u="none" strike="noStrike" cap="none" dirty="0">
                <a:solidFill>
                  <a:srgbClr val="FFFFFF"/>
                </a:solidFill>
                <a:latin typeface="Oswald"/>
                <a:ea typeface="Oswald"/>
                <a:cs typeface="Oswald"/>
                <a:sym typeface="Oswald"/>
              </a:rPr>
              <a:t>etters</a:t>
            </a:r>
            <a:endParaRPr sz="1600" i="0" u="none" strike="noStrike" cap="none"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endParaRPr sz="1600" i="0" u="none" strike="noStrike" cap="none"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r>
              <a:rPr lang="en" sz="1600" i="0" u="none" strike="noStrike" cap="none" dirty="0">
                <a:solidFill>
                  <a:srgbClr val="FFFFFF"/>
                </a:solidFill>
                <a:latin typeface="Oswald"/>
                <a:ea typeface="Oswald"/>
                <a:cs typeface="Oswald"/>
                <a:sym typeface="Oswald"/>
              </a:rPr>
              <a:t>Check website: </a:t>
            </a:r>
            <a:r>
              <a:rPr lang="en" sz="1600" i="0" u="sng" strike="noStrike" cap="none" dirty="0">
                <a:solidFill>
                  <a:schemeClr val="hlink"/>
                </a:solidFill>
                <a:latin typeface="Oswald"/>
                <a:ea typeface="Oswald"/>
                <a:cs typeface="Oswald"/>
                <a:sym typeface="Oswald"/>
                <a:hlinkClick r:id="rId4"/>
              </a:rPr>
              <a:t>http://food.ucsb.edu/calfresh</a:t>
            </a:r>
            <a:endParaRPr sz="1600" i="0" u="none" strike="noStrike" cap="none" dirty="0">
              <a:solidFill>
                <a:srgbClr val="FFFFFF"/>
              </a:solidFill>
              <a:latin typeface="Oswald"/>
              <a:ea typeface="Oswald"/>
              <a:cs typeface="Oswald"/>
              <a:sym typeface="Oswald"/>
            </a:endParaRPr>
          </a:p>
          <a:p>
            <a:pPr marL="182880" marR="18288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Open Sans"/>
              <a:ea typeface="Open Sans"/>
              <a:cs typeface="Open Sans"/>
              <a:sym typeface="Open Sans"/>
            </a:endParaRPr>
          </a:p>
          <a:p>
            <a:pPr marL="0" marR="18288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FFFFFF"/>
              </a:solidFill>
              <a:latin typeface="Open Sans"/>
              <a:ea typeface="Open Sans"/>
              <a:cs typeface="Open Sans"/>
              <a:sym typeface="Open Sans"/>
            </a:endParaRPr>
          </a:p>
          <a:p>
            <a:pPr marL="640080" marR="18288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FFFFFF"/>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5"/>
          <p:cNvSpPr/>
          <p:nvPr/>
        </p:nvSpPr>
        <p:spPr>
          <a:xfrm rot="-5400000">
            <a:off x="3048000" y="444953"/>
            <a:ext cx="676200" cy="6772200"/>
          </a:xfrm>
          <a:prstGeom prst="rect">
            <a:avLst/>
          </a:prstGeom>
          <a:gradFill>
            <a:gsLst>
              <a:gs pos="0">
                <a:srgbClr val="4AD1FF">
                  <a:alpha val="0"/>
                </a:srgbClr>
              </a:gs>
              <a:gs pos="56000">
                <a:srgbClr val="2A81A9">
                  <a:alpha val="53725"/>
                </a:srgbClr>
              </a:gs>
              <a:gs pos="100000">
                <a:srgbClr val="0F5692">
                  <a:alpha val="60000"/>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5"/>
          <p:cNvSpPr txBox="1">
            <a:spLocks noGrp="1"/>
          </p:cNvSpPr>
          <p:nvPr>
            <p:ph type="body" idx="1"/>
          </p:nvPr>
        </p:nvSpPr>
        <p:spPr>
          <a:xfrm>
            <a:off x="3085950" y="1668536"/>
            <a:ext cx="2238600" cy="572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chemeClr val="dk1"/>
              </a:buClr>
              <a:buSzPts val="1100"/>
              <a:buFont typeface="Arial"/>
              <a:buNone/>
            </a:pPr>
            <a:r>
              <a:rPr lang="en" sz="3600">
                <a:solidFill>
                  <a:srgbClr val="000000"/>
                </a:solidFill>
                <a:latin typeface="Oswald"/>
                <a:ea typeface="Oswald"/>
                <a:cs typeface="Oswald"/>
                <a:sym typeface="Oswald"/>
              </a:rPr>
              <a:t>THANK YOU! </a:t>
            </a:r>
            <a:endParaRPr sz="3600">
              <a:solidFill>
                <a:srgbClr val="000000"/>
              </a:solidFill>
            </a:endParaRPr>
          </a:p>
        </p:txBody>
      </p:sp>
      <p:sp>
        <p:nvSpPr>
          <p:cNvPr id="765" name="Google Shape;765;p75"/>
          <p:cNvSpPr txBox="1"/>
          <p:nvPr/>
        </p:nvSpPr>
        <p:spPr>
          <a:xfrm>
            <a:off x="322250" y="218100"/>
            <a:ext cx="3411600" cy="1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B5394"/>
                </a:solidFill>
                <a:latin typeface="Sanchez"/>
                <a:ea typeface="Sanchez"/>
                <a:cs typeface="Sanchez"/>
                <a:sym typeface="Sanchez"/>
              </a:rPr>
              <a:t>UC </a:t>
            </a:r>
            <a:r>
              <a:rPr lang="en" sz="1100" b="1" i="0" u="none" strike="noStrike" cap="none">
                <a:solidFill>
                  <a:srgbClr val="FFD700"/>
                </a:solidFill>
                <a:latin typeface="Montserrat"/>
                <a:ea typeface="Montserrat"/>
                <a:cs typeface="Montserrat"/>
                <a:sym typeface="Montserrat"/>
              </a:rPr>
              <a:t>SANTA BARBARA</a:t>
            </a:r>
            <a:endParaRPr sz="1100" b="1" i="0" u="none" strike="noStrike" cap="none">
              <a:solidFill>
                <a:srgbClr val="FFD7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rgbClr val="0B5394"/>
                </a:solidFill>
                <a:latin typeface="Sanchez"/>
                <a:ea typeface="Sanchez"/>
                <a:cs typeface="Sanchez"/>
                <a:sym typeface="Sanchez"/>
              </a:rPr>
              <a:t>Office of Financial Aid &amp; Scholarships </a:t>
            </a:r>
            <a:endParaRPr sz="2300" b="0" i="0" u="none" strike="noStrike" cap="none">
              <a:solidFill>
                <a:srgbClr val="0B5394"/>
              </a:solidFill>
              <a:highlight>
                <a:srgbClr val="073763"/>
              </a:highlight>
              <a:latin typeface="Sanchez"/>
              <a:ea typeface="Sanchez"/>
              <a:cs typeface="Sanchez"/>
              <a:sym typeface="Sanchez"/>
            </a:endParaRPr>
          </a:p>
        </p:txBody>
      </p:sp>
      <p:sp>
        <p:nvSpPr>
          <p:cNvPr id="766" name="Google Shape;766;p75"/>
          <p:cNvSpPr/>
          <p:nvPr/>
        </p:nvSpPr>
        <p:spPr>
          <a:xfrm rot="5400000">
            <a:off x="5262600" y="1130750"/>
            <a:ext cx="676200" cy="7086600"/>
          </a:xfrm>
          <a:prstGeom prst="rect">
            <a:avLst/>
          </a:prstGeom>
          <a:gradFill>
            <a:gsLst>
              <a:gs pos="0">
                <a:srgbClr val="FFD700">
                  <a:alpha val="0"/>
                </a:srgbClr>
              </a:gs>
              <a:gs pos="100000">
                <a:srgbClr val="FFD700"/>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5"/>
          <p:cNvSpPr txBox="1"/>
          <p:nvPr/>
        </p:nvSpPr>
        <p:spPr>
          <a:xfrm>
            <a:off x="5324550" y="4335950"/>
            <a:ext cx="3753000" cy="7599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0"/>
              </a:spcBef>
              <a:spcAft>
                <a:spcPts val="0"/>
              </a:spcAft>
              <a:buClr>
                <a:schemeClr val="dk1"/>
              </a:buClr>
              <a:buSzPts val="1100"/>
              <a:buFont typeface="Arial"/>
              <a:buNone/>
            </a:pPr>
            <a:r>
              <a:rPr lang="en" sz="1400" b="0" i="0" u="none" strike="noStrike" cap="none">
                <a:solidFill>
                  <a:srgbClr val="0B5394"/>
                </a:solidFill>
                <a:latin typeface="Oswald"/>
                <a:ea typeface="Oswald"/>
                <a:cs typeface="Oswald"/>
                <a:sym typeface="Oswald"/>
              </a:rPr>
              <a:t>Maria Galicia | maria.galicia@sa.ucsb.edu | x</a:t>
            </a:r>
            <a:r>
              <a:rPr lang="en">
                <a:solidFill>
                  <a:srgbClr val="0B5394"/>
                </a:solidFill>
                <a:latin typeface="Oswald"/>
                <a:ea typeface="Oswald"/>
                <a:cs typeface="Oswald"/>
                <a:sym typeface="Oswald"/>
              </a:rPr>
              <a:t>5017</a:t>
            </a:r>
            <a:endParaRPr sz="1400" b="0" i="0" u="none" strike="noStrike" cap="none">
              <a:solidFill>
                <a:srgbClr val="0B5394"/>
              </a:solidFill>
              <a:latin typeface="Oswald"/>
              <a:ea typeface="Oswald"/>
              <a:cs typeface="Oswald"/>
              <a:sym typeface="Oswald"/>
            </a:endParaRPr>
          </a:p>
          <a:p>
            <a:pPr marL="0" marR="0" lvl="0" indent="0" algn="l" rtl="0">
              <a:lnSpc>
                <a:spcPct val="150000"/>
              </a:lnSpc>
              <a:spcBef>
                <a:spcPts val="0"/>
              </a:spcBef>
              <a:spcAft>
                <a:spcPts val="0"/>
              </a:spcAft>
              <a:buClr>
                <a:srgbClr val="000000"/>
              </a:buClr>
              <a:buSzPts val="1400"/>
              <a:buFont typeface="Arial"/>
              <a:buNone/>
            </a:pPr>
            <a:r>
              <a:rPr lang="en">
                <a:solidFill>
                  <a:srgbClr val="0B5394"/>
                </a:solidFill>
                <a:latin typeface="Oswald"/>
                <a:ea typeface="Oswald"/>
                <a:cs typeface="Oswald"/>
                <a:sym typeface="Oswald"/>
              </a:rPr>
              <a:t>Christina Gutierrez</a:t>
            </a:r>
            <a:r>
              <a:rPr lang="en" sz="1400" b="0" i="0" u="none" strike="noStrike" cap="none">
                <a:solidFill>
                  <a:srgbClr val="0B5394"/>
                </a:solidFill>
                <a:latin typeface="Oswald"/>
                <a:ea typeface="Oswald"/>
                <a:cs typeface="Oswald"/>
                <a:sym typeface="Oswald"/>
              </a:rPr>
              <a:t> | </a:t>
            </a:r>
            <a:r>
              <a:rPr lang="en">
                <a:solidFill>
                  <a:srgbClr val="0B5394"/>
                </a:solidFill>
                <a:latin typeface="Oswald"/>
                <a:ea typeface="Oswald"/>
                <a:cs typeface="Oswald"/>
                <a:sym typeface="Oswald"/>
              </a:rPr>
              <a:t>gutierrc</a:t>
            </a:r>
            <a:r>
              <a:rPr lang="en" sz="1400" b="0" i="0" u="none" strike="noStrike" cap="none">
                <a:solidFill>
                  <a:srgbClr val="0B5394"/>
                </a:solidFill>
                <a:latin typeface="Oswald"/>
                <a:ea typeface="Oswald"/>
                <a:cs typeface="Oswald"/>
                <a:sym typeface="Oswald"/>
              </a:rPr>
              <a:t>@ucsb.edu | x</a:t>
            </a:r>
            <a:r>
              <a:rPr lang="en">
                <a:solidFill>
                  <a:srgbClr val="0B5394"/>
                </a:solidFill>
                <a:latin typeface="Oswald"/>
                <a:ea typeface="Oswald"/>
                <a:cs typeface="Oswald"/>
                <a:sym typeface="Oswald"/>
              </a:rPr>
              <a:t>7055</a:t>
            </a:r>
            <a:endParaRPr sz="1400" b="0" i="0" u="none" strike="noStrike" cap="none">
              <a:solidFill>
                <a:srgbClr val="0B5394"/>
              </a:solidFill>
              <a:highlight>
                <a:srgbClr val="073763"/>
              </a:highlight>
              <a:latin typeface="Oswald"/>
              <a:ea typeface="Oswald"/>
              <a:cs typeface="Oswald"/>
              <a:sym typeface="Oswald"/>
            </a:endParaRPr>
          </a:p>
        </p:txBody>
      </p:sp>
      <p:sp>
        <p:nvSpPr>
          <p:cNvPr id="768" name="Google Shape;768;p75"/>
          <p:cNvSpPr txBox="1"/>
          <p:nvPr/>
        </p:nvSpPr>
        <p:spPr>
          <a:xfrm>
            <a:off x="884903" y="2257403"/>
            <a:ext cx="7733221" cy="613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dk1"/>
                </a:solidFill>
                <a:latin typeface="Oswald"/>
                <a:ea typeface="Oswald"/>
                <a:cs typeface="Oswald"/>
                <a:sym typeface="Oswald"/>
              </a:rPr>
              <a:t>Please email Questions to: </a:t>
            </a:r>
            <a:r>
              <a:rPr lang="en" sz="2600" b="1" dirty="0">
                <a:solidFill>
                  <a:srgbClr val="0B5394"/>
                </a:solidFill>
                <a:latin typeface="Oswald"/>
                <a:ea typeface="Oswald"/>
                <a:cs typeface="Oswald"/>
                <a:sym typeface="Oswald"/>
              </a:rPr>
              <a:t>FINAIDWSP</a:t>
            </a:r>
            <a:r>
              <a:rPr lang="en" sz="2600" b="1" i="0" u="none" strike="noStrike" cap="none" dirty="0">
                <a:solidFill>
                  <a:srgbClr val="0B5394"/>
                </a:solidFill>
                <a:latin typeface="Oswald"/>
                <a:ea typeface="Oswald"/>
                <a:cs typeface="Oswald"/>
                <a:sym typeface="Oswald"/>
              </a:rPr>
              <a:t>@sa.ucsb.edu</a:t>
            </a:r>
            <a:endParaRPr sz="2600" b="1" i="0" u="none" strike="noStrike" cap="none" dirty="0">
              <a:solidFill>
                <a:srgbClr val="0B5394"/>
              </a:solidFill>
              <a:highlight>
                <a:srgbClr val="073763"/>
              </a:highlight>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311700" y="18540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solidFill>
                  <a:srgbClr val="025B79"/>
                </a:solidFill>
                <a:latin typeface="Oswald"/>
                <a:ea typeface="Oswald"/>
                <a:cs typeface="Oswald"/>
                <a:sym typeface="Oswald"/>
              </a:rPr>
              <a:t>WHAT IS WORK-STUDY?</a:t>
            </a:r>
            <a:endParaRPr>
              <a:solidFill>
                <a:srgbClr val="025B79"/>
              </a:solidFill>
              <a:latin typeface="Oswald"/>
              <a:ea typeface="Oswald"/>
              <a:cs typeface="Oswald"/>
              <a:sym typeface="Oswald"/>
            </a:endParaRPr>
          </a:p>
        </p:txBody>
      </p:sp>
      <p:sp>
        <p:nvSpPr>
          <p:cNvPr id="140" name="Google Shape;140;p27"/>
          <p:cNvSpPr/>
          <p:nvPr/>
        </p:nvSpPr>
        <p:spPr>
          <a:xfrm>
            <a:off x="4572000" y="1159575"/>
            <a:ext cx="4352700" cy="3881700"/>
          </a:xfrm>
          <a:prstGeom prst="rect">
            <a:avLst/>
          </a:prstGeom>
          <a:solidFill>
            <a:srgbClr val="F3F3F3"/>
          </a:solidFill>
          <a:ln>
            <a:noFill/>
          </a:ln>
        </p:spPr>
        <p:txBody>
          <a:bodyPr spcFirstLastPara="1" wrap="square" lIns="274300" tIns="91425" rIns="274300"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a:ea typeface="Oswald"/>
                <a:cs typeface="Oswald"/>
                <a:sym typeface="Oswald"/>
              </a:rPr>
              <a:t>“Develop and promote part-time undergraduate and graduate employment opportunities for students with financial need.”</a:t>
            </a:r>
            <a:endParaRPr sz="140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br>
              <a:rPr lang="en" sz="1400" i="0" u="none" strike="noStrike" cap="none">
                <a:solidFill>
                  <a:srgbClr val="000000"/>
                </a:solidFill>
                <a:latin typeface="Oswald"/>
                <a:ea typeface="Oswald"/>
                <a:cs typeface="Oswald"/>
                <a:sym typeface="Oswald"/>
              </a:rPr>
            </a:br>
            <a:r>
              <a:rPr lang="en" sz="1400" i="0" u="none" strike="noStrike" cap="none">
                <a:solidFill>
                  <a:srgbClr val="000000"/>
                </a:solidFill>
                <a:latin typeface="Oswald"/>
                <a:ea typeface="Oswald"/>
                <a:cs typeface="Oswald"/>
                <a:sym typeface="Oswald"/>
              </a:rPr>
              <a:t>Dept </a:t>
            </a:r>
            <a:r>
              <a:rPr lang="en">
                <a:latin typeface="Oswald"/>
                <a:ea typeface="Oswald"/>
                <a:cs typeface="Oswald"/>
                <a:sym typeface="Oswald"/>
              </a:rPr>
              <a:t>40</a:t>
            </a:r>
            <a:r>
              <a:rPr lang="en" sz="1400" i="0" u="none" strike="noStrike" cap="none">
                <a:solidFill>
                  <a:srgbClr val="000000"/>
                </a:solidFill>
                <a:latin typeface="Oswald"/>
                <a:ea typeface="Oswald"/>
                <a:cs typeface="Oswald"/>
                <a:sym typeface="Oswald"/>
              </a:rPr>
              <a:t>% </a:t>
            </a:r>
            <a:r>
              <a:rPr lang="en" sz="1400" i="0" u="none" strike="noStrike" cap="none">
                <a:solidFill>
                  <a:schemeClr val="dk1"/>
                </a:solidFill>
                <a:latin typeface="Oswald"/>
                <a:ea typeface="Oswald"/>
                <a:cs typeface="Oswald"/>
                <a:sym typeface="Oswald"/>
              </a:rPr>
              <a:t>(+ 10% administrative fee*) </a:t>
            </a:r>
            <a:r>
              <a:rPr lang="en" sz="1400" i="0" u="none" strike="noStrike" cap="none">
                <a:solidFill>
                  <a:srgbClr val="000000"/>
                </a:solidFill>
                <a:latin typeface="Oswald"/>
                <a:ea typeface="Oswald"/>
                <a:cs typeface="Oswald"/>
                <a:sym typeface="Oswald"/>
              </a:rPr>
              <a:t>- WSP </a:t>
            </a:r>
            <a:r>
              <a:rPr lang="en">
                <a:latin typeface="Oswald"/>
                <a:ea typeface="Oswald"/>
                <a:cs typeface="Oswald"/>
                <a:sym typeface="Oswald"/>
              </a:rPr>
              <a:t>60</a:t>
            </a:r>
            <a:r>
              <a:rPr lang="en" sz="1400" i="0" u="none" strike="noStrike" cap="none">
                <a:solidFill>
                  <a:srgbClr val="000000"/>
                </a:solidFill>
                <a:latin typeface="Oswald"/>
                <a:ea typeface="Oswald"/>
                <a:cs typeface="Oswald"/>
                <a:sym typeface="Oswald"/>
              </a:rPr>
              <a:t>% Split</a:t>
            </a:r>
            <a:endParaRPr sz="140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a:ea typeface="Oswald"/>
                <a:cs typeface="Oswald"/>
                <a:sym typeface="Oswald"/>
              </a:rPr>
              <a:t>Depts pay </a:t>
            </a:r>
            <a:r>
              <a:rPr lang="en">
                <a:latin typeface="Oswald"/>
                <a:ea typeface="Oswald"/>
                <a:cs typeface="Oswald"/>
                <a:sym typeface="Oswald"/>
              </a:rPr>
              <a:t>40</a:t>
            </a:r>
            <a:r>
              <a:rPr lang="en" sz="1400" i="0" u="none" strike="noStrike" cap="none">
                <a:solidFill>
                  <a:srgbClr val="000000"/>
                </a:solidFill>
                <a:latin typeface="Oswald"/>
                <a:ea typeface="Oswald"/>
                <a:cs typeface="Oswald"/>
                <a:sym typeface="Oswald"/>
              </a:rPr>
              <a:t>% of wages for students on Work-Study!</a:t>
            </a:r>
            <a:endParaRPr sz="140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br>
              <a:rPr lang="en" sz="1400" i="0" u="none" strike="noStrike" cap="none">
                <a:solidFill>
                  <a:srgbClr val="000000"/>
                </a:solidFill>
                <a:latin typeface="Oswald"/>
                <a:ea typeface="Oswald"/>
                <a:cs typeface="Oswald"/>
                <a:sym typeface="Oswald"/>
              </a:rPr>
            </a:br>
            <a:r>
              <a:rPr lang="en" sz="1400" i="1" u="none" strike="noStrike" cap="none">
                <a:solidFill>
                  <a:srgbClr val="000000"/>
                </a:solidFill>
                <a:latin typeface="Oswald"/>
                <a:ea typeface="Oswald"/>
                <a:cs typeface="Oswald"/>
                <a:sym typeface="Oswald"/>
              </a:rPr>
              <a:t>EXAMPLE:</a:t>
            </a:r>
            <a:r>
              <a:rPr lang="en" sz="1400" i="0" u="none" strike="noStrike" cap="none">
                <a:solidFill>
                  <a:srgbClr val="000000"/>
                </a:solidFill>
                <a:latin typeface="Oswald"/>
                <a:ea typeface="Oswald"/>
                <a:cs typeface="Oswald"/>
                <a:sym typeface="Oswald"/>
              </a:rPr>
              <a:t> $100 gross earnings</a:t>
            </a:r>
            <a:endParaRPr sz="140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a:ea typeface="Oswald"/>
                <a:cs typeface="Oswald"/>
                <a:sym typeface="Oswald"/>
              </a:rPr>
              <a:t>$</a:t>
            </a:r>
            <a:r>
              <a:rPr lang="en">
                <a:latin typeface="Oswald"/>
                <a:ea typeface="Oswald"/>
                <a:cs typeface="Oswald"/>
                <a:sym typeface="Oswald"/>
              </a:rPr>
              <a:t>40</a:t>
            </a:r>
            <a:r>
              <a:rPr lang="en" sz="1400" i="0" u="none" strike="noStrike" cap="none">
                <a:solidFill>
                  <a:srgbClr val="000000"/>
                </a:solidFill>
                <a:latin typeface="Oswald"/>
                <a:ea typeface="Oswald"/>
                <a:cs typeface="Oswald"/>
                <a:sym typeface="Oswald"/>
              </a:rPr>
              <a:t> dept cover </a:t>
            </a:r>
            <a:endParaRPr sz="140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a:ea typeface="Oswald"/>
                <a:cs typeface="Oswald"/>
                <a:sym typeface="Oswald"/>
              </a:rPr>
              <a:t>$10 admin fee from dept</a:t>
            </a:r>
            <a:endParaRPr sz="1400" i="0" u="none" strike="noStrike" cap="none">
              <a:solidFill>
                <a:srgbClr val="000000"/>
              </a:solidFill>
              <a:latin typeface="Oswald"/>
              <a:ea typeface="Oswald"/>
              <a:cs typeface="Oswald"/>
              <a:sym typeface="Oswald"/>
            </a:endParaRPr>
          </a:p>
          <a:p>
            <a:pPr marL="45720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Oswald"/>
                <a:ea typeface="Oswald"/>
                <a:cs typeface="Oswald"/>
                <a:sym typeface="Oswald"/>
              </a:rPr>
              <a:t>$</a:t>
            </a:r>
            <a:r>
              <a:rPr lang="en">
                <a:latin typeface="Oswald"/>
                <a:ea typeface="Oswald"/>
                <a:cs typeface="Oswald"/>
                <a:sym typeface="Oswald"/>
              </a:rPr>
              <a:t>60</a:t>
            </a:r>
            <a:r>
              <a:rPr lang="en" sz="1400" i="0" u="none" strike="noStrike" cap="none">
                <a:solidFill>
                  <a:srgbClr val="000000"/>
                </a:solidFill>
                <a:latin typeface="Oswald"/>
                <a:ea typeface="Oswald"/>
                <a:cs typeface="Oswald"/>
                <a:sym typeface="Oswald"/>
              </a:rPr>
              <a:t> WSP cover</a:t>
            </a:r>
            <a:endParaRPr sz="1400" i="0" u="none" strike="noStrike" cap="none">
              <a:solidFill>
                <a:srgbClr val="00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400"/>
              <a:buFont typeface="Arial"/>
              <a:buNone/>
            </a:pPr>
            <a:br>
              <a:rPr lang="en" sz="1400" i="0" u="none" strike="noStrike" cap="none">
                <a:solidFill>
                  <a:srgbClr val="000000"/>
                </a:solidFill>
                <a:latin typeface="Oswald"/>
                <a:ea typeface="Oswald"/>
                <a:cs typeface="Oswald"/>
                <a:sym typeface="Oswald"/>
              </a:rPr>
            </a:br>
            <a:r>
              <a:rPr lang="en" sz="1400" i="0" u="none" strike="noStrike" cap="none">
                <a:solidFill>
                  <a:srgbClr val="000000"/>
                </a:solidFill>
                <a:latin typeface="Oswald"/>
                <a:ea typeface="Oswald"/>
                <a:cs typeface="Oswald"/>
                <a:sym typeface="Oswald"/>
              </a:rPr>
              <a:t>Cut Off Period – Typically Winter quarters</a:t>
            </a:r>
            <a:endParaRPr sz="1400" i="0" u="none" strike="noStrike" cap="none">
              <a:solidFill>
                <a:srgbClr val="000000"/>
              </a:solidFill>
              <a:latin typeface="Oswald"/>
              <a:ea typeface="Oswald"/>
              <a:cs typeface="Oswald"/>
              <a:sym typeface="Oswald"/>
            </a:endParaRPr>
          </a:p>
        </p:txBody>
      </p:sp>
      <p:sp>
        <p:nvSpPr>
          <p:cNvPr id="141" name="Google Shape;141;p27"/>
          <p:cNvSpPr txBox="1"/>
          <p:nvPr/>
        </p:nvSpPr>
        <p:spPr>
          <a:xfrm>
            <a:off x="5206250" y="4673900"/>
            <a:ext cx="2301000" cy="327300"/>
          </a:xfrm>
          <a:prstGeom prst="rect">
            <a:avLst/>
          </a:prstGeom>
          <a:solidFill>
            <a:srgbClr val="025B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500" i="0" u="none" strike="noStrike" cap="none">
                <a:solidFill>
                  <a:srgbClr val="FFFFFF"/>
                </a:solidFill>
                <a:latin typeface="Oswald Medium"/>
                <a:ea typeface="Oswald Medium"/>
                <a:cs typeface="Oswald Medium"/>
                <a:sym typeface="Oswald Medium"/>
              </a:rPr>
              <a:t>WSP = Work Study Program</a:t>
            </a:r>
            <a:endParaRPr sz="1500" i="0" u="none" strike="noStrike" cap="none">
              <a:solidFill>
                <a:srgbClr val="FFFFFF"/>
              </a:solidFill>
              <a:latin typeface="Oswald Medium"/>
              <a:ea typeface="Oswald Medium"/>
              <a:cs typeface="Oswald Medium"/>
              <a:sym typeface="Oswald Medium"/>
            </a:endParaRPr>
          </a:p>
        </p:txBody>
      </p:sp>
      <p:pic>
        <p:nvPicPr>
          <p:cNvPr id="142" name="Google Shape;142;p27"/>
          <p:cNvPicPr preferRelativeResize="0"/>
          <p:nvPr/>
        </p:nvPicPr>
        <p:blipFill>
          <a:blip r:embed="rId3">
            <a:alphaModFix/>
          </a:blip>
          <a:stretch>
            <a:fillRect/>
          </a:stretch>
        </p:blipFill>
        <p:spPr>
          <a:xfrm>
            <a:off x="0" y="1199650"/>
            <a:ext cx="4352701" cy="3801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p:nvPr/>
        </p:nvSpPr>
        <p:spPr>
          <a:xfrm>
            <a:off x="3429000" y="1497400"/>
            <a:ext cx="5715000" cy="925800"/>
          </a:xfrm>
          <a:prstGeom prst="rect">
            <a:avLst/>
          </a:prstGeom>
          <a:noFill/>
          <a:ln>
            <a:noFill/>
          </a:ln>
        </p:spPr>
        <p:txBody>
          <a:bodyPr spcFirstLastPara="1" wrap="square" lIns="274300" tIns="91425" rIns="274300"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025B79"/>
                </a:solidFill>
                <a:latin typeface="Oswald"/>
                <a:ea typeface="Oswald"/>
                <a:cs typeface="Oswald"/>
                <a:sym typeface="Oswald"/>
              </a:rPr>
              <a:t>ADMIN/SURCHARGE REPORTS</a:t>
            </a:r>
            <a:endParaRPr sz="3600" b="0" i="0" u="none" strike="noStrike" cap="none">
              <a:solidFill>
                <a:srgbClr val="025B79"/>
              </a:solidFill>
              <a:latin typeface="Oswald"/>
              <a:ea typeface="Oswald"/>
              <a:cs typeface="Oswald"/>
              <a:sym typeface="Oswald"/>
            </a:endParaRPr>
          </a:p>
        </p:txBody>
      </p:sp>
      <p:sp>
        <p:nvSpPr>
          <p:cNvPr id="148" name="Google Shape;148;p28"/>
          <p:cNvSpPr txBox="1">
            <a:spLocks noGrp="1"/>
          </p:cNvSpPr>
          <p:nvPr>
            <p:ph type="body" idx="1"/>
          </p:nvPr>
        </p:nvSpPr>
        <p:spPr>
          <a:xfrm>
            <a:off x="3817950" y="2423200"/>
            <a:ext cx="4937100" cy="14598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rgbClr val="434343"/>
              </a:buClr>
              <a:buSzPts val="1700"/>
              <a:buFont typeface="Oswald Medium"/>
              <a:buChar char="●"/>
            </a:pPr>
            <a:r>
              <a:rPr lang="en" sz="1700">
                <a:solidFill>
                  <a:srgbClr val="434343"/>
                </a:solidFill>
                <a:latin typeface="Oswald Medium"/>
                <a:ea typeface="Oswald Medium"/>
                <a:cs typeface="Oswald Medium"/>
                <a:sym typeface="Oswald Medium"/>
              </a:rPr>
              <a:t>Monthly </a:t>
            </a:r>
            <a:endParaRPr sz="1700">
              <a:solidFill>
                <a:srgbClr val="434343"/>
              </a:solidFill>
              <a:latin typeface="Oswald Medium"/>
              <a:ea typeface="Oswald Medium"/>
              <a:cs typeface="Oswald Medium"/>
              <a:sym typeface="Oswald Medium"/>
            </a:endParaRPr>
          </a:p>
          <a:p>
            <a:pPr marL="914400" lvl="1" indent="-336550" algn="l" rtl="0">
              <a:lnSpc>
                <a:spcPct val="100000"/>
              </a:lnSpc>
              <a:spcBef>
                <a:spcPts val="0"/>
              </a:spcBef>
              <a:spcAft>
                <a:spcPts val="0"/>
              </a:spcAft>
              <a:buClr>
                <a:srgbClr val="434343"/>
              </a:buClr>
              <a:buSzPts val="1700"/>
              <a:buFont typeface="Oswald Medium"/>
              <a:buChar char="○"/>
            </a:pPr>
            <a:r>
              <a:rPr lang="en" sz="1700">
                <a:solidFill>
                  <a:srgbClr val="434343"/>
                </a:solidFill>
                <a:latin typeface="Oswald Medium"/>
                <a:ea typeface="Oswald Medium"/>
                <a:cs typeface="Oswald Medium"/>
                <a:sym typeface="Oswald Medium"/>
              </a:rPr>
              <a:t>Used to detail administrative charges for work-study students</a:t>
            </a:r>
            <a:endParaRPr sz="1700">
              <a:solidFill>
                <a:srgbClr val="434343"/>
              </a:solidFill>
              <a:latin typeface="Oswald Medium"/>
              <a:ea typeface="Oswald Medium"/>
              <a:cs typeface="Oswald Medium"/>
              <a:sym typeface="Oswald Medium"/>
            </a:endParaRPr>
          </a:p>
          <a:p>
            <a:pPr marL="914400" lvl="1" indent="-336550" algn="l" rtl="0">
              <a:lnSpc>
                <a:spcPct val="100000"/>
              </a:lnSpc>
              <a:spcBef>
                <a:spcPts val="0"/>
              </a:spcBef>
              <a:spcAft>
                <a:spcPts val="0"/>
              </a:spcAft>
              <a:buClr>
                <a:srgbClr val="434343"/>
              </a:buClr>
              <a:buSzPts val="1700"/>
              <a:buFont typeface="Oswald Medium"/>
              <a:buChar char="○"/>
            </a:pPr>
            <a:r>
              <a:rPr lang="en" sz="1700">
                <a:solidFill>
                  <a:srgbClr val="434343"/>
                </a:solidFill>
                <a:latin typeface="Oswald Medium"/>
                <a:ea typeface="Oswald Medium"/>
                <a:cs typeface="Oswald Medium"/>
                <a:sym typeface="Oswald Medium"/>
              </a:rPr>
              <a:t>Used for Reconciliation </a:t>
            </a:r>
            <a:endParaRPr sz="1700">
              <a:solidFill>
                <a:srgbClr val="434343"/>
              </a:solidFill>
              <a:latin typeface="Oswald Medium"/>
              <a:ea typeface="Oswald Medium"/>
              <a:cs typeface="Oswald Medium"/>
              <a:sym typeface="Oswald Medium"/>
            </a:endParaRPr>
          </a:p>
        </p:txBody>
      </p:sp>
      <p:pic>
        <p:nvPicPr>
          <p:cNvPr id="149" name="Google Shape;149;p28"/>
          <p:cNvPicPr preferRelativeResize="0"/>
          <p:nvPr/>
        </p:nvPicPr>
        <p:blipFill>
          <a:blip r:embed="rId3">
            <a:alphaModFix/>
          </a:blip>
          <a:stretch>
            <a:fillRect/>
          </a:stretch>
        </p:blipFill>
        <p:spPr>
          <a:xfrm>
            <a:off x="-12" y="0"/>
            <a:ext cx="3430675"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9"/>
          <p:cNvPicPr preferRelativeResize="0"/>
          <p:nvPr/>
        </p:nvPicPr>
        <p:blipFill rotWithShape="1">
          <a:blip r:embed="rId3">
            <a:alphaModFix/>
          </a:blip>
          <a:srcRect/>
          <a:stretch/>
        </p:blipFill>
        <p:spPr>
          <a:xfrm>
            <a:off x="5715000" y="0"/>
            <a:ext cx="3429005" cy="5143507"/>
          </a:xfrm>
          <a:prstGeom prst="rect">
            <a:avLst/>
          </a:prstGeom>
          <a:noFill/>
          <a:ln>
            <a:noFill/>
          </a:ln>
        </p:spPr>
      </p:pic>
      <p:sp>
        <p:nvSpPr>
          <p:cNvPr id="155" name="Google Shape;155;p29"/>
          <p:cNvSpPr/>
          <p:nvPr/>
        </p:nvSpPr>
        <p:spPr>
          <a:xfrm>
            <a:off x="0" y="0"/>
            <a:ext cx="5715000" cy="925800"/>
          </a:xfrm>
          <a:prstGeom prst="rect">
            <a:avLst/>
          </a:prstGeom>
          <a:noFill/>
          <a:ln>
            <a:noFill/>
          </a:ln>
        </p:spPr>
        <p:txBody>
          <a:bodyPr spcFirstLastPara="1" wrap="square" lIns="274300" tIns="91425" rIns="274300"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025B79"/>
                </a:solidFill>
                <a:latin typeface="Oswald"/>
                <a:ea typeface="Oswald"/>
                <a:cs typeface="Oswald"/>
                <a:sym typeface="Oswald"/>
              </a:rPr>
              <a:t>ELIGIBILITY</a:t>
            </a:r>
            <a:endParaRPr sz="3600" b="0" i="0" u="none" strike="noStrike" cap="none">
              <a:solidFill>
                <a:srgbClr val="025B79"/>
              </a:solidFill>
              <a:latin typeface="Oswald"/>
              <a:ea typeface="Oswald"/>
              <a:cs typeface="Oswald"/>
              <a:sym typeface="Oswald"/>
            </a:endParaRPr>
          </a:p>
        </p:txBody>
      </p:sp>
      <p:sp>
        <p:nvSpPr>
          <p:cNvPr id="156" name="Google Shape;156;p29"/>
          <p:cNvSpPr txBox="1">
            <a:spLocks noGrp="1"/>
          </p:cNvSpPr>
          <p:nvPr>
            <p:ph type="body" idx="1"/>
          </p:nvPr>
        </p:nvSpPr>
        <p:spPr>
          <a:xfrm>
            <a:off x="0" y="801025"/>
            <a:ext cx="5715000" cy="43425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Students </a:t>
            </a:r>
            <a:endParaRPr sz="1900" dirty="0">
              <a:solidFill>
                <a:schemeClr val="dk1"/>
              </a:solidFill>
              <a:latin typeface="Oswald"/>
              <a:ea typeface="Oswald"/>
              <a:cs typeface="Oswald"/>
              <a:sym typeface="Oswald"/>
            </a:endParaRPr>
          </a:p>
          <a:p>
            <a:pPr marL="914400" marR="0" lvl="1"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Offered in 25-26 Award Letter (Work Study Referrals)</a:t>
            </a:r>
            <a:endParaRPr sz="1500" dirty="0">
              <a:solidFill>
                <a:schemeClr val="dk1"/>
              </a:solidFill>
              <a:latin typeface="Oswald"/>
              <a:ea typeface="Oswald"/>
              <a:cs typeface="Oswald"/>
              <a:sym typeface="Oswald"/>
            </a:endParaRPr>
          </a:p>
          <a:p>
            <a:pPr marL="914400" marR="0" lvl="1"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swald"/>
                <a:ea typeface="Oswald"/>
                <a:cs typeface="Oswald"/>
                <a:sym typeface="Oswald"/>
              </a:rPr>
              <a:t>Referrals available Sept 8, 2025</a:t>
            </a:r>
            <a:endParaRPr sz="1500" dirty="0">
              <a:solidFill>
                <a:schemeClr val="dk1"/>
              </a:solidFill>
              <a:latin typeface="Oswald"/>
              <a:ea typeface="Oswald"/>
              <a:cs typeface="Oswald"/>
              <a:sym typeface="Oswald"/>
            </a:endParaRPr>
          </a:p>
          <a:p>
            <a:pPr marL="914400" marR="0" lvl="1"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swald"/>
                <a:ea typeface="Oswald"/>
                <a:cs typeface="Oswald"/>
                <a:sym typeface="Oswald"/>
              </a:rPr>
              <a:t>Work-Study begins Sept 14, 2025; ends June 6, 2026</a:t>
            </a:r>
            <a:endParaRPr sz="1500" dirty="0">
              <a:solidFill>
                <a:schemeClr val="dk1"/>
              </a:solidFill>
              <a:latin typeface="Oswald"/>
              <a:ea typeface="Oswald"/>
              <a:cs typeface="Oswald"/>
              <a:sym typeface="Oswald"/>
            </a:endParaRPr>
          </a:p>
          <a:p>
            <a:pPr marL="914400" marR="0" lvl="1"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Work-Study Award</a:t>
            </a:r>
            <a:r>
              <a:rPr lang="en-US" sz="1500" dirty="0">
                <a:solidFill>
                  <a:schemeClr val="dk1"/>
                </a:solidFill>
                <a:latin typeface="Oswald"/>
                <a:ea typeface="Oswald"/>
                <a:cs typeface="Oswald"/>
                <a:sym typeface="Oswald"/>
              </a:rPr>
              <a:t>s</a:t>
            </a:r>
            <a:r>
              <a:rPr lang="en" sz="1500" dirty="0">
                <a:solidFill>
                  <a:schemeClr val="dk1"/>
                </a:solidFill>
                <a:latin typeface="Oswald"/>
                <a:ea typeface="Oswald"/>
                <a:cs typeface="Oswald"/>
                <a:sym typeface="Oswald"/>
              </a:rPr>
              <a:t> typically $3,000</a:t>
            </a:r>
            <a:endParaRPr sz="1500" dirty="0">
              <a:solidFill>
                <a:schemeClr val="dk1"/>
              </a:solidFill>
              <a:latin typeface="Oswald"/>
              <a:ea typeface="Oswald"/>
              <a:cs typeface="Oswald"/>
              <a:sym typeface="Oswald"/>
            </a:endParaRPr>
          </a:p>
          <a:p>
            <a:pPr marL="0" marR="0" lvl="0" indent="0" algn="l" rtl="0">
              <a:lnSpc>
                <a:spcPct val="115000"/>
              </a:lnSpc>
              <a:spcBef>
                <a:spcPts val="0"/>
              </a:spcBef>
              <a:spcAft>
                <a:spcPts val="0"/>
              </a:spcAft>
              <a:buSzPts val="1800"/>
              <a:buNone/>
            </a:pPr>
            <a:endParaRPr sz="1900" dirty="0">
              <a:solidFill>
                <a:schemeClr val="dk1"/>
              </a:solidFill>
              <a:latin typeface="Oswald"/>
              <a:ea typeface="Oswald"/>
              <a:cs typeface="Oswald"/>
              <a:sym typeface="Oswald"/>
            </a:endParaRPr>
          </a:p>
          <a:p>
            <a:pPr marL="457200" lvl="0" indent="-349250" algn="l" rtl="0">
              <a:lnSpc>
                <a:spcPct val="115000"/>
              </a:lnSpc>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Department Positions </a:t>
            </a:r>
            <a:endParaRPr sz="1900" dirty="0">
              <a:solidFill>
                <a:schemeClr val="dk1"/>
              </a:solidFill>
              <a:latin typeface="Oswald"/>
              <a:ea typeface="Oswald"/>
              <a:cs typeface="Oswald"/>
              <a:sym typeface="Oswald"/>
            </a:endParaRPr>
          </a:p>
          <a:p>
            <a:pPr marL="914400" lvl="1"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At Least Minimum Wage</a:t>
            </a:r>
            <a:endParaRPr sz="1500" dirty="0">
              <a:solidFill>
                <a:schemeClr val="dk1"/>
              </a:solidFill>
              <a:latin typeface="Oswald"/>
              <a:ea typeface="Oswald"/>
              <a:cs typeface="Oswald"/>
              <a:sym typeface="Oswald"/>
            </a:endParaRPr>
          </a:p>
          <a:p>
            <a:pPr marL="1371600" lvl="2"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January 1, 2026 - increase from $16.50/hr to $16.90/hr (expected based on inflation trigger)</a:t>
            </a:r>
            <a:endParaRPr sz="1500" dirty="0">
              <a:solidFill>
                <a:schemeClr val="dk1"/>
              </a:solidFill>
              <a:latin typeface="Oswald"/>
              <a:ea typeface="Oswald"/>
              <a:cs typeface="Oswald"/>
              <a:sym typeface="Oswald"/>
            </a:endParaRPr>
          </a:p>
          <a:p>
            <a:pPr marL="914400" lvl="1"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Non-Career Staff Positions</a:t>
            </a:r>
            <a:endParaRPr sz="1500" dirty="0">
              <a:solidFill>
                <a:schemeClr val="dk1"/>
              </a:solidFill>
              <a:latin typeface="Oswald"/>
              <a:ea typeface="Oswald"/>
              <a:cs typeface="Oswald"/>
              <a:sym typeface="Oswald"/>
            </a:endParaRPr>
          </a:p>
          <a:p>
            <a:pPr marL="914400" lvl="1"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Job Description Required</a:t>
            </a:r>
            <a:endParaRPr sz="1500" dirty="0">
              <a:solidFill>
                <a:schemeClr val="dk1"/>
              </a:solidFill>
              <a:latin typeface="Oswald"/>
              <a:ea typeface="Oswald"/>
              <a:cs typeface="Oswald"/>
              <a:sym typeface="Oswald"/>
            </a:endParaRPr>
          </a:p>
          <a:p>
            <a:pPr marL="1371600" lvl="2"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Clearly defined job functions </a:t>
            </a:r>
            <a:endParaRPr sz="1500" dirty="0">
              <a:solidFill>
                <a:schemeClr val="dk1"/>
              </a:solidFill>
              <a:latin typeface="Oswald"/>
              <a:ea typeface="Oswald"/>
              <a:cs typeface="Oswald"/>
              <a:sym typeface="Oswald"/>
            </a:endParaRPr>
          </a:p>
          <a:p>
            <a:pPr marL="1371600" lvl="2"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Establish clear work expectations </a:t>
            </a:r>
            <a:endParaRPr sz="1500" dirty="0">
              <a:solidFill>
                <a:schemeClr val="dk1"/>
              </a:solidFill>
              <a:latin typeface="Oswald"/>
              <a:ea typeface="Oswald"/>
              <a:cs typeface="Oswald"/>
              <a:sym typeface="Oswald"/>
            </a:endParaRPr>
          </a:p>
          <a:p>
            <a:pPr marL="1371600" lvl="2" indent="-323850" algn="l" rtl="0">
              <a:lnSpc>
                <a:spcPct val="115000"/>
              </a:lnSpc>
              <a:spcBef>
                <a:spcPts val="0"/>
              </a:spcBef>
              <a:spcAft>
                <a:spcPts val="0"/>
              </a:spcAft>
              <a:buClr>
                <a:schemeClr val="dk1"/>
              </a:buClr>
              <a:buSzPts val="1500"/>
              <a:buFont typeface="Oswald"/>
              <a:buChar char="■"/>
            </a:pPr>
            <a:r>
              <a:rPr lang="en" sz="1500" dirty="0">
                <a:solidFill>
                  <a:schemeClr val="dk1"/>
                </a:solidFill>
                <a:latin typeface="Oswald"/>
                <a:ea typeface="Oswald"/>
                <a:cs typeface="Oswald"/>
                <a:sym typeface="Oswald"/>
              </a:rPr>
              <a:t>Must be detailed </a:t>
            </a:r>
            <a:endParaRPr sz="1500" dirty="0">
              <a:solidFill>
                <a:schemeClr val="dk1"/>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p:nvPr/>
        </p:nvSpPr>
        <p:spPr>
          <a:xfrm>
            <a:off x="4295775" y="209550"/>
            <a:ext cx="4848300" cy="1247700"/>
          </a:xfrm>
          <a:prstGeom prst="rect">
            <a:avLst/>
          </a:prstGeom>
          <a:noFill/>
          <a:ln>
            <a:noFill/>
          </a:ln>
        </p:spPr>
        <p:txBody>
          <a:bodyPr spcFirstLastPara="1" wrap="square" lIns="274300" tIns="91425" rIns="274300"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0096A7"/>
                </a:solidFill>
                <a:latin typeface="Oswald"/>
                <a:ea typeface="Oswald"/>
                <a:cs typeface="Oswald"/>
                <a:sym typeface="Oswald"/>
              </a:rPr>
              <a:t>WS EMPLOYMENT REGULATIONS</a:t>
            </a:r>
            <a:endParaRPr sz="3600" b="0" i="0" u="none" strike="noStrike" cap="none">
              <a:solidFill>
                <a:srgbClr val="0096A7"/>
              </a:solidFill>
              <a:latin typeface="Oswald"/>
              <a:ea typeface="Oswald"/>
              <a:cs typeface="Oswald"/>
              <a:sym typeface="Oswald"/>
            </a:endParaRPr>
          </a:p>
        </p:txBody>
      </p:sp>
      <p:pic>
        <p:nvPicPr>
          <p:cNvPr id="162" name="Google Shape;162;p30"/>
          <p:cNvPicPr preferRelativeResize="0"/>
          <p:nvPr/>
        </p:nvPicPr>
        <p:blipFill rotWithShape="1">
          <a:blip r:embed="rId3">
            <a:alphaModFix/>
          </a:blip>
          <a:srcRect l="11726" r="32594"/>
          <a:stretch/>
        </p:blipFill>
        <p:spPr>
          <a:xfrm>
            <a:off x="0" y="0"/>
            <a:ext cx="4295776" cy="5143496"/>
          </a:xfrm>
          <a:prstGeom prst="rect">
            <a:avLst/>
          </a:prstGeom>
          <a:noFill/>
          <a:ln>
            <a:noFill/>
          </a:ln>
        </p:spPr>
      </p:pic>
      <p:sp>
        <p:nvSpPr>
          <p:cNvPr id="163" name="Google Shape;163;p30"/>
          <p:cNvSpPr txBox="1">
            <a:spLocks noGrp="1"/>
          </p:cNvSpPr>
          <p:nvPr>
            <p:ph type="body" idx="1"/>
          </p:nvPr>
        </p:nvSpPr>
        <p:spPr>
          <a:xfrm>
            <a:off x="4295775" y="1295325"/>
            <a:ext cx="4848300" cy="3848100"/>
          </a:xfrm>
          <a:prstGeom prst="rect">
            <a:avLst/>
          </a:prstGeom>
          <a:noFill/>
          <a:ln>
            <a:noFill/>
          </a:ln>
        </p:spPr>
        <p:txBody>
          <a:bodyPr spcFirstLastPara="1" wrap="square" lIns="274300" tIns="91425" rIns="274300" bIns="91425" anchor="ctr" anchorCtr="0">
            <a:noAutofit/>
          </a:bodyPr>
          <a:lstStyle/>
          <a:p>
            <a:pPr marL="0" marR="0" lvl="0" indent="0" algn="l" rtl="0">
              <a:lnSpc>
                <a:spcPct val="115000"/>
              </a:lnSpc>
              <a:spcBef>
                <a:spcPts val="0"/>
              </a:spcBef>
              <a:spcAft>
                <a:spcPts val="0"/>
              </a:spcAft>
              <a:buSzPts val="1800"/>
              <a:buNone/>
            </a:pPr>
            <a:r>
              <a:rPr lang="en">
                <a:solidFill>
                  <a:srgbClr val="434343"/>
                </a:solidFill>
                <a:latin typeface="Oswald Medium"/>
                <a:ea typeface="Oswald Medium"/>
                <a:cs typeface="Oswald Medium"/>
                <a:sym typeface="Oswald Medium"/>
              </a:rPr>
              <a:t>On-Campus Work Study students are governed by: </a:t>
            </a:r>
            <a:endParaRPr>
              <a:solidFill>
                <a:srgbClr val="434343"/>
              </a:solidFill>
              <a:latin typeface="Oswald Medium"/>
              <a:ea typeface="Oswald Medium"/>
              <a:cs typeface="Oswald Medium"/>
              <a:sym typeface="Oswald Medium"/>
            </a:endParaRPr>
          </a:p>
          <a:p>
            <a:pPr marL="0" marR="0" lvl="0" indent="0" algn="l" rtl="0">
              <a:lnSpc>
                <a:spcPct val="115000"/>
              </a:lnSpc>
              <a:spcBef>
                <a:spcPts val="0"/>
              </a:spcBef>
              <a:spcAft>
                <a:spcPts val="0"/>
              </a:spcAft>
              <a:buSzPts val="1800"/>
              <a:buNone/>
            </a:pPr>
            <a:endParaRPr>
              <a:solidFill>
                <a:srgbClr val="434343"/>
              </a:solidFill>
              <a:latin typeface="Oswald Medium"/>
              <a:ea typeface="Oswald Medium"/>
              <a:cs typeface="Oswald Medium"/>
              <a:sym typeface="Oswald Medium"/>
            </a:endParaRPr>
          </a:p>
          <a:p>
            <a:pPr marL="0" marR="0" lvl="0" indent="0" algn="ctr" rtl="0">
              <a:lnSpc>
                <a:spcPct val="115000"/>
              </a:lnSpc>
              <a:spcBef>
                <a:spcPts val="0"/>
              </a:spcBef>
              <a:spcAft>
                <a:spcPts val="0"/>
              </a:spcAft>
              <a:buSzPts val="1800"/>
              <a:buNone/>
            </a:pPr>
            <a:r>
              <a:rPr lang="en" sz="1700">
                <a:solidFill>
                  <a:srgbClr val="434343"/>
                </a:solidFill>
                <a:latin typeface="Oswald Medium"/>
                <a:ea typeface="Oswald Medium"/>
                <a:cs typeface="Oswald Medium"/>
                <a:sym typeface="Oswald Medium"/>
              </a:rPr>
              <a:t>Federal Employment Regulations </a:t>
            </a:r>
            <a:br>
              <a:rPr lang="en" sz="1700">
                <a:solidFill>
                  <a:srgbClr val="434343"/>
                </a:solidFill>
                <a:latin typeface="Oswald Medium"/>
                <a:ea typeface="Oswald Medium"/>
                <a:cs typeface="Oswald Medium"/>
                <a:sym typeface="Oswald Medium"/>
              </a:rPr>
            </a:br>
            <a:r>
              <a:rPr lang="en" sz="1100" u="sng">
                <a:solidFill>
                  <a:schemeClr val="hlink"/>
                </a:solidFill>
                <a:latin typeface="Oswald Medium"/>
                <a:ea typeface="Oswald Medium"/>
                <a:cs typeface="Oswald Medium"/>
                <a:sym typeface="Oswald Medium"/>
                <a:hlinkClick r:id="rId4"/>
              </a:rPr>
              <a:t>34 CFR Ch. VI, Part 675</a:t>
            </a:r>
            <a:endParaRPr sz="1100">
              <a:solidFill>
                <a:srgbClr val="434343"/>
              </a:solidFill>
              <a:latin typeface="Oswald Medium"/>
              <a:ea typeface="Oswald Medium"/>
              <a:cs typeface="Oswald Medium"/>
              <a:sym typeface="Oswald Medium"/>
            </a:endParaRPr>
          </a:p>
          <a:p>
            <a:pPr marL="0" marR="0" lvl="0" indent="0" algn="l" rtl="0">
              <a:lnSpc>
                <a:spcPct val="115000"/>
              </a:lnSpc>
              <a:spcBef>
                <a:spcPts val="0"/>
              </a:spcBef>
              <a:spcAft>
                <a:spcPts val="0"/>
              </a:spcAft>
              <a:buSzPts val="1800"/>
              <a:buNone/>
            </a:pPr>
            <a:endParaRPr sz="1100">
              <a:solidFill>
                <a:srgbClr val="434343"/>
              </a:solidFill>
              <a:latin typeface="Oswald Medium"/>
              <a:ea typeface="Oswald Medium"/>
              <a:cs typeface="Oswald Medium"/>
              <a:sym typeface="Oswald Medium"/>
            </a:endParaRPr>
          </a:p>
          <a:p>
            <a:pPr marL="0" lvl="0" indent="0" algn="ctr" rtl="0">
              <a:lnSpc>
                <a:spcPct val="115000"/>
              </a:lnSpc>
              <a:spcBef>
                <a:spcPts val="0"/>
              </a:spcBef>
              <a:spcAft>
                <a:spcPts val="0"/>
              </a:spcAft>
              <a:buClr>
                <a:schemeClr val="dk1"/>
              </a:buClr>
              <a:buSzPts val="1100"/>
              <a:buFont typeface="Arial"/>
              <a:buNone/>
            </a:pPr>
            <a:r>
              <a:rPr lang="en" sz="1700">
                <a:solidFill>
                  <a:srgbClr val="434343"/>
                </a:solidFill>
                <a:latin typeface="Oswald Medium"/>
                <a:ea typeface="Oswald Medium"/>
                <a:cs typeface="Oswald Medium"/>
                <a:sym typeface="Oswald Medium"/>
              </a:rPr>
              <a:t>Policies for Non-Represented UCSB Employees</a:t>
            </a:r>
            <a:br>
              <a:rPr lang="en" sz="1700">
                <a:solidFill>
                  <a:srgbClr val="434343"/>
                </a:solidFill>
                <a:latin typeface="Oswald Medium"/>
                <a:ea typeface="Oswald Medium"/>
                <a:cs typeface="Oswald Medium"/>
                <a:sym typeface="Oswald Medium"/>
              </a:rPr>
            </a:br>
            <a:r>
              <a:rPr lang="en" sz="1100" u="sng">
                <a:solidFill>
                  <a:schemeClr val="hlink"/>
                </a:solidFill>
                <a:latin typeface="Oswald Medium"/>
                <a:ea typeface="Oswald Medium"/>
                <a:cs typeface="Oswald Medium"/>
                <a:sym typeface="Oswald Medium"/>
                <a:hlinkClick r:id="rId5"/>
              </a:rPr>
              <a:t>HR Policies </a:t>
            </a:r>
            <a:endParaRPr sz="1100">
              <a:solidFill>
                <a:srgbClr val="434343"/>
              </a:solidFill>
              <a:latin typeface="Oswald Medium"/>
              <a:ea typeface="Oswald Medium"/>
              <a:cs typeface="Oswald Medium"/>
              <a:sym typeface="Oswal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p:nvPr/>
        </p:nvSpPr>
        <p:spPr>
          <a:xfrm>
            <a:off x="-714175" y="1017725"/>
            <a:ext cx="5590800" cy="5143500"/>
          </a:xfrm>
          <a:prstGeom prst="rect">
            <a:avLst/>
          </a:prstGeom>
          <a:noFill/>
          <a:ln>
            <a:noFill/>
          </a:ln>
          <a:effectLst>
            <a:outerShdw blurRad="57150" dist="19050" dir="5400000" algn="bl" rotWithShape="0">
              <a:srgbClr val="000000">
                <a:alpha val="49803"/>
              </a:srgbClr>
            </a:outerShdw>
          </a:effectLst>
        </p:spPr>
        <p:txBody>
          <a:bodyPr spcFirstLastPara="1" wrap="square" lIns="274300" tIns="274300" rIns="274300" bIns="274300" anchor="t" anchorCtr="0">
            <a:noAutofit/>
          </a:bodyPr>
          <a:lstStyle/>
          <a:p>
            <a:pPr marL="0" marR="0" lvl="0" indent="0" algn="ctr" rtl="0">
              <a:lnSpc>
                <a:spcPct val="115000"/>
              </a:lnSpc>
              <a:spcBef>
                <a:spcPts val="0"/>
              </a:spcBef>
              <a:spcAft>
                <a:spcPts val="0"/>
              </a:spcAft>
              <a:buClr>
                <a:srgbClr val="000000"/>
              </a:buClr>
              <a:buSzPts val="3500"/>
              <a:buFont typeface="Arial"/>
              <a:buNone/>
            </a:pPr>
            <a:r>
              <a:rPr lang="en" sz="3500" b="0" i="0" u="none" strike="noStrike" cap="none">
                <a:solidFill>
                  <a:srgbClr val="FFFFFF"/>
                </a:solidFill>
                <a:latin typeface="Oswald"/>
                <a:ea typeface="Oswald"/>
                <a:cs typeface="Oswald"/>
                <a:sym typeface="Oswald"/>
              </a:rPr>
              <a:t>Position Pool</a:t>
            </a:r>
            <a:r>
              <a:rPr lang="en" sz="2400" b="0" i="0" u="none" strike="noStrike" cap="none">
                <a:solidFill>
                  <a:srgbClr val="FFFFFF"/>
                </a:solidFill>
                <a:latin typeface="Oswald"/>
                <a:ea typeface="Oswald"/>
                <a:cs typeface="Oswald"/>
                <a:sym typeface="Oswald"/>
              </a:rPr>
              <a:t> </a:t>
            </a:r>
            <a:endParaRPr sz="2400" b="0" i="0" u="none" strike="noStrike" cap="none">
              <a:solidFill>
                <a:srgbClr val="FFFFFF"/>
              </a:solidFill>
              <a:latin typeface="Oswald"/>
              <a:ea typeface="Oswald"/>
              <a:cs typeface="Oswald"/>
              <a:sym typeface="Oswald"/>
            </a:endParaRPr>
          </a:p>
          <a:p>
            <a:pPr marL="914400" marR="0" lvl="0" indent="0" algn="l" rtl="0">
              <a:lnSpc>
                <a:spcPct val="115000"/>
              </a:lnSpc>
              <a:spcBef>
                <a:spcPts val="0"/>
              </a:spcBef>
              <a:spcAft>
                <a:spcPts val="0"/>
              </a:spcAft>
              <a:buClr>
                <a:srgbClr val="000000"/>
              </a:buClr>
              <a:buSzPts val="2400"/>
              <a:buFont typeface="Arial"/>
              <a:buNone/>
            </a:pPr>
            <a:endParaRPr sz="2400" b="0" i="0" u="none" strike="noStrike" cap="none">
              <a:solidFill>
                <a:srgbClr val="FFFFFF"/>
              </a:solidFill>
              <a:latin typeface="Oswald"/>
              <a:ea typeface="Oswald"/>
              <a:cs typeface="Oswald"/>
              <a:sym typeface="Oswald"/>
            </a:endParaRPr>
          </a:p>
        </p:txBody>
      </p:sp>
      <p:pic>
        <p:nvPicPr>
          <p:cNvPr id="169" name="Google Shape;169;p31"/>
          <p:cNvPicPr preferRelativeResize="0"/>
          <p:nvPr/>
        </p:nvPicPr>
        <p:blipFill rotWithShape="1">
          <a:blip r:embed="rId3">
            <a:alphaModFix/>
          </a:blip>
          <a:srcRect l="14889" t="29592" r="47278" b="3847"/>
          <a:stretch/>
        </p:blipFill>
        <p:spPr>
          <a:xfrm>
            <a:off x="-714175" y="0"/>
            <a:ext cx="4174848" cy="5150698"/>
          </a:xfrm>
          <a:prstGeom prst="rect">
            <a:avLst/>
          </a:prstGeom>
          <a:noFill/>
          <a:ln>
            <a:noFill/>
          </a:ln>
        </p:spPr>
      </p:pic>
      <p:sp>
        <p:nvSpPr>
          <p:cNvPr id="170" name="Google Shape;170;p31"/>
          <p:cNvSpPr txBox="1"/>
          <p:nvPr/>
        </p:nvSpPr>
        <p:spPr>
          <a:xfrm>
            <a:off x="3553025" y="3600"/>
            <a:ext cx="5590800" cy="5143500"/>
          </a:xfrm>
          <a:prstGeom prst="rect">
            <a:avLst/>
          </a:prstGeom>
          <a:noFill/>
          <a:ln>
            <a:noFill/>
          </a:ln>
        </p:spPr>
        <p:txBody>
          <a:bodyPr spcFirstLastPara="1" wrap="square" lIns="274300" tIns="274300" rIns="274300" bIns="274300" anchor="ctr" anchorCtr="0">
            <a:noAutofit/>
          </a:bodyPr>
          <a:lstStyle/>
          <a:p>
            <a:pPr marL="0" marR="0" lvl="0" indent="0" algn="ctr" rtl="0">
              <a:lnSpc>
                <a:spcPct val="150000"/>
              </a:lnSpc>
              <a:spcBef>
                <a:spcPts val="0"/>
              </a:spcBef>
              <a:spcAft>
                <a:spcPts val="0"/>
              </a:spcAft>
              <a:buClr>
                <a:srgbClr val="000000"/>
              </a:buClr>
              <a:buSzPts val="3500"/>
              <a:buFont typeface="Arial"/>
              <a:buNone/>
            </a:pPr>
            <a:r>
              <a:rPr lang="en" sz="3500" b="0" i="0" u="none" strike="noStrike" cap="none" dirty="0">
                <a:solidFill>
                  <a:srgbClr val="0096A7"/>
                </a:solidFill>
                <a:latin typeface="Oswald"/>
                <a:ea typeface="Oswald"/>
                <a:cs typeface="Oswald"/>
                <a:sym typeface="Oswald"/>
              </a:rPr>
              <a:t>Work-Study Recommendations</a:t>
            </a:r>
            <a:endParaRPr sz="1400" b="0" i="0" u="none" strike="noStrike" cap="none" dirty="0">
              <a:solidFill>
                <a:srgbClr val="0096A7"/>
              </a:solidFill>
              <a:latin typeface="Open Sans"/>
              <a:ea typeface="Open Sans"/>
              <a:cs typeface="Open Sans"/>
              <a:sym typeface="Open Sans"/>
            </a:endParaRPr>
          </a:p>
          <a:p>
            <a:pPr marL="457200" marR="0" lvl="0" indent="-342900" algn="l" rtl="0">
              <a:lnSpc>
                <a:spcPct val="150000"/>
              </a:lnSpc>
              <a:spcBef>
                <a:spcPts val="0"/>
              </a:spcBef>
              <a:spcAft>
                <a:spcPts val="0"/>
              </a:spcAft>
              <a:buClr>
                <a:srgbClr val="000000"/>
              </a:buClr>
              <a:buSzPts val="1800"/>
              <a:buFont typeface="Oswald Medium"/>
              <a:buChar char="●"/>
            </a:pPr>
            <a:r>
              <a:rPr lang="en" sz="1800" i="0" u="none" strike="noStrike" cap="none" dirty="0">
                <a:solidFill>
                  <a:srgbClr val="000000"/>
                </a:solidFill>
                <a:latin typeface="Oswald Medium"/>
                <a:ea typeface="Oswald Medium"/>
                <a:cs typeface="Oswald Medium"/>
                <a:sym typeface="Oswald Medium"/>
              </a:rPr>
              <a:t>15-20 hours per week (guideline)</a:t>
            </a:r>
            <a:endParaRPr sz="1800" i="0" u="none" strike="noStrike" cap="none" dirty="0">
              <a:solidFill>
                <a:srgbClr val="000000"/>
              </a:solidFill>
              <a:latin typeface="Oswald Medium"/>
              <a:ea typeface="Oswald Medium"/>
              <a:cs typeface="Oswald Medium"/>
              <a:sym typeface="Oswald Medium"/>
            </a:endParaRPr>
          </a:p>
          <a:p>
            <a:pPr marL="457200" marR="0" lvl="0" indent="-342900" algn="l" rtl="0">
              <a:lnSpc>
                <a:spcPct val="150000"/>
              </a:lnSpc>
              <a:spcBef>
                <a:spcPts val="0"/>
              </a:spcBef>
              <a:spcAft>
                <a:spcPts val="0"/>
              </a:spcAft>
              <a:buClr>
                <a:srgbClr val="000000"/>
              </a:buClr>
              <a:buSzPts val="1800"/>
              <a:buFont typeface="Oswald Medium"/>
              <a:buChar char="●"/>
            </a:pPr>
            <a:r>
              <a:rPr lang="en" sz="1800" i="0" u="none" strike="noStrike" cap="none" dirty="0">
                <a:solidFill>
                  <a:srgbClr val="000000"/>
                </a:solidFill>
                <a:latin typeface="Oswald Medium"/>
                <a:ea typeface="Oswald Medium"/>
                <a:cs typeface="Oswald Medium"/>
                <a:sym typeface="Oswald Medium"/>
              </a:rPr>
              <a:t>Work-Study cannot pay for: </a:t>
            </a:r>
            <a:endParaRPr sz="1800" i="0" u="none" strike="noStrike" cap="none" dirty="0">
              <a:solidFill>
                <a:srgbClr val="000000"/>
              </a:solidFill>
              <a:latin typeface="Oswald Medium"/>
              <a:ea typeface="Oswald Medium"/>
              <a:cs typeface="Oswald Medium"/>
              <a:sym typeface="Oswald Medium"/>
            </a:endParaRPr>
          </a:p>
          <a:p>
            <a:pPr marL="914400" marR="0" lvl="1" indent="-317500" algn="l" rtl="0">
              <a:lnSpc>
                <a:spcPct val="150000"/>
              </a:lnSpc>
              <a:spcBef>
                <a:spcPts val="0"/>
              </a:spcBef>
              <a:spcAft>
                <a:spcPts val="0"/>
              </a:spcAft>
              <a:buClr>
                <a:srgbClr val="000000"/>
              </a:buClr>
              <a:buSzPts val="1400"/>
              <a:buFont typeface="Oswald Medium"/>
              <a:buChar char="○"/>
            </a:pPr>
            <a:r>
              <a:rPr lang="en" sz="1400" i="0" u="none" strike="noStrike" cap="none" dirty="0">
                <a:solidFill>
                  <a:srgbClr val="000000"/>
                </a:solidFill>
                <a:latin typeface="Oswald Medium"/>
                <a:ea typeface="Oswald Medium"/>
                <a:cs typeface="Oswald Medium"/>
                <a:sym typeface="Oswald Medium"/>
              </a:rPr>
              <a:t>Benefits of any kind</a:t>
            </a:r>
            <a:endParaRPr sz="1400" i="0" u="none" strike="noStrike" cap="none" dirty="0">
              <a:solidFill>
                <a:srgbClr val="000000"/>
              </a:solidFill>
              <a:latin typeface="Oswald Medium"/>
              <a:ea typeface="Oswald Medium"/>
              <a:cs typeface="Oswald Medium"/>
              <a:sym typeface="Oswald Medium"/>
            </a:endParaRPr>
          </a:p>
          <a:p>
            <a:pPr marL="914400" marR="0" lvl="1" indent="-317500" algn="l" rtl="0">
              <a:lnSpc>
                <a:spcPct val="150000"/>
              </a:lnSpc>
              <a:spcBef>
                <a:spcPts val="0"/>
              </a:spcBef>
              <a:spcAft>
                <a:spcPts val="0"/>
              </a:spcAft>
              <a:buClr>
                <a:srgbClr val="000000"/>
              </a:buClr>
              <a:buSzPts val="1400"/>
              <a:buFont typeface="Oswald Medium"/>
              <a:buChar char="○"/>
            </a:pPr>
            <a:r>
              <a:rPr lang="en" sz="1400" i="0" u="none" strike="noStrike" cap="none" dirty="0">
                <a:solidFill>
                  <a:srgbClr val="000000"/>
                </a:solidFill>
                <a:latin typeface="Oswald Medium"/>
                <a:ea typeface="Oswald Medium"/>
                <a:cs typeface="Oswald Medium"/>
                <a:sym typeface="Oswald Medium"/>
              </a:rPr>
              <a:t>Non-Federal Share may be subjected to both benefit accruals and state &amp; federal taxes </a:t>
            </a:r>
            <a:endParaRPr sz="1400" i="0" u="none" strike="noStrike" cap="none" dirty="0">
              <a:solidFill>
                <a:srgbClr val="000000"/>
              </a:solidFill>
              <a:latin typeface="Oswald Medium"/>
              <a:ea typeface="Oswald Medium"/>
              <a:cs typeface="Oswald Medium"/>
              <a:sym typeface="Oswald Medium"/>
            </a:endParaRPr>
          </a:p>
          <a:p>
            <a:pPr marL="457200" marR="0" lvl="0" indent="-342900" algn="l" rtl="0">
              <a:lnSpc>
                <a:spcPct val="150000"/>
              </a:lnSpc>
              <a:spcBef>
                <a:spcPts val="0"/>
              </a:spcBef>
              <a:spcAft>
                <a:spcPts val="0"/>
              </a:spcAft>
              <a:buClr>
                <a:srgbClr val="000000"/>
              </a:buClr>
              <a:buSzPts val="1800"/>
              <a:buFont typeface="Oswald Medium"/>
              <a:buChar char="●"/>
            </a:pPr>
            <a:r>
              <a:rPr lang="en" sz="1800" i="0" u="none" strike="noStrike" cap="none" dirty="0">
                <a:solidFill>
                  <a:srgbClr val="000000"/>
                </a:solidFill>
                <a:latin typeface="Oswald Medium"/>
                <a:ea typeface="Oswald Medium"/>
                <a:cs typeface="Oswald Medium"/>
                <a:sym typeface="Oswald Medium"/>
              </a:rPr>
              <a:t>Retain WSP employment records for 5 years </a:t>
            </a:r>
            <a:endParaRPr sz="1800" i="0" u="none" strike="noStrike" cap="none" dirty="0">
              <a:solidFill>
                <a:srgbClr val="000000"/>
              </a:solidFill>
              <a:latin typeface="Oswald Medium"/>
              <a:ea typeface="Oswald Medium"/>
              <a:cs typeface="Oswald Medium"/>
              <a:sym typeface="Oswald Medium"/>
            </a:endParaRPr>
          </a:p>
          <a:p>
            <a:pPr marL="914400" marR="0" lvl="1" indent="-317500" algn="l" rtl="0">
              <a:lnSpc>
                <a:spcPct val="150000"/>
              </a:lnSpc>
              <a:spcBef>
                <a:spcPts val="0"/>
              </a:spcBef>
              <a:spcAft>
                <a:spcPts val="0"/>
              </a:spcAft>
              <a:buClr>
                <a:srgbClr val="000000"/>
              </a:buClr>
              <a:buSzPts val="1400"/>
              <a:buFont typeface="Oswald Medium"/>
              <a:buChar char="○"/>
            </a:pPr>
            <a:r>
              <a:rPr lang="en" sz="1400" i="0" u="none" strike="noStrike" cap="none" dirty="0">
                <a:solidFill>
                  <a:srgbClr val="000000"/>
                </a:solidFill>
                <a:latin typeface="Oswald Medium"/>
                <a:ea typeface="Oswald Medium"/>
                <a:cs typeface="Oswald Medium"/>
                <a:sym typeface="Oswald Medium"/>
              </a:rPr>
              <a:t>WS Job description </a:t>
            </a:r>
            <a:endParaRPr sz="1400" i="0" u="none" strike="noStrike" cap="none" dirty="0">
              <a:solidFill>
                <a:srgbClr val="000000"/>
              </a:solidFill>
              <a:latin typeface="Oswald Medium"/>
              <a:ea typeface="Oswald Medium"/>
              <a:cs typeface="Oswald Medium"/>
              <a:sym typeface="Oswald Medium"/>
            </a:endParaRPr>
          </a:p>
          <a:p>
            <a:pPr marL="914400" marR="0" lvl="1" indent="-317500" algn="l" rtl="0">
              <a:lnSpc>
                <a:spcPct val="150000"/>
              </a:lnSpc>
              <a:spcBef>
                <a:spcPts val="0"/>
              </a:spcBef>
              <a:spcAft>
                <a:spcPts val="0"/>
              </a:spcAft>
              <a:buClr>
                <a:srgbClr val="000000"/>
              </a:buClr>
              <a:buSzPts val="1400"/>
              <a:buFont typeface="Oswald Medium"/>
              <a:buChar char="○"/>
            </a:pPr>
            <a:r>
              <a:rPr lang="en" sz="1400" i="0" u="none" strike="noStrike" cap="none" dirty="0">
                <a:solidFill>
                  <a:srgbClr val="000000"/>
                </a:solidFill>
                <a:latin typeface="Oswald Medium"/>
                <a:ea typeface="Oswald Medium"/>
                <a:cs typeface="Oswald Medium"/>
                <a:sym typeface="Oswald Medium"/>
              </a:rPr>
              <a:t>WS Referral (Copy)</a:t>
            </a:r>
            <a:endParaRPr sz="1400" i="0" u="none" strike="noStrike" cap="none" dirty="0">
              <a:solidFill>
                <a:srgbClr val="000000"/>
              </a:solidFill>
              <a:latin typeface="Oswald Medium"/>
              <a:ea typeface="Oswald Medium"/>
              <a:cs typeface="Oswald Medium"/>
              <a:sym typeface="Oswald Medium"/>
            </a:endParaRPr>
          </a:p>
          <a:p>
            <a:pPr marL="914400" marR="0" lvl="1" indent="-317500" algn="l" rtl="0">
              <a:lnSpc>
                <a:spcPct val="150000"/>
              </a:lnSpc>
              <a:spcBef>
                <a:spcPts val="0"/>
              </a:spcBef>
              <a:spcAft>
                <a:spcPts val="0"/>
              </a:spcAft>
              <a:buClr>
                <a:srgbClr val="000000"/>
              </a:buClr>
              <a:buSzPts val="1400"/>
              <a:buFont typeface="Oswald Medium"/>
              <a:buChar char="○"/>
            </a:pPr>
            <a:r>
              <a:rPr lang="en" sz="1400" i="0" u="none" strike="noStrike" cap="none" dirty="0">
                <a:solidFill>
                  <a:srgbClr val="000000"/>
                </a:solidFill>
                <a:latin typeface="Oswald Medium"/>
                <a:ea typeface="Oswald Medium"/>
                <a:cs typeface="Oswald Medium"/>
                <a:sym typeface="Oswald Medium"/>
              </a:rPr>
              <a:t>Timesheets</a:t>
            </a:r>
            <a:endParaRPr sz="1400" i="0" u="none" strike="noStrike" cap="none" dirty="0">
              <a:solidFill>
                <a:srgbClr val="000000"/>
              </a:solidFill>
              <a:latin typeface="Oswald Medium"/>
              <a:ea typeface="Oswald Medium"/>
              <a:cs typeface="Oswald Medium"/>
              <a:sym typeface="Oswald Medium"/>
            </a:endParaRPr>
          </a:p>
          <a:p>
            <a:pPr marL="457200" marR="0" lvl="0" indent="-342900" algn="l" rtl="0">
              <a:lnSpc>
                <a:spcPct val="150000"/>
              </a:lnSpc>
              <a:spcBef>
                <a:spcPts val="0"/>
              </a:spcBef>
              <a:spcAft>
                <a:spcPts val="0"/>
              </a:spcAft>
              <a:buClr>
                <a:srgbClr val="000000"/>
              </a:buClr>
              <a:buSzPts val="1800"/>
              <a:buFont typeface="Oswald Medium"/>
              <a:buChar char="●"/>
            </a:pPr>
            <a:r>
              <a:rPr lang="en" sz="1800" i="0" u="none" strike="noStrike" cap="none" dirty="0">
                <a:solidFill>
                  <a:srgbClr val="000000"/>
                </a:solidFill>
                <a:latin typeface="Oswald Medium"/>
                <a:ea typeface="Oswald Medium"/>
                <a:cs typeface="Oswald Medium"/>
                <a:sym typeface="Oswald Medium"/>
              </a:rPr>
              <a:t>Post to Handshake</a:t>
            </a:r>
            <a:endParaRPr sz="2400" i="0" u="none" strike="noStrike" cap="none" dirty="0">
              <a:solidFill>
                <a:srgbClr val="000000"/>
              </a:solidFill>
              <a:latin typeface="Oswald Medium"/>
              <a:ea typeface="Oswald Medium"/>
              <a:cs typeface="Oswald Medium"/>
              <a:sym typeface="Oswal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2"/>
          <p:cNvPicPr preferRelativeResize="0"/>
          <p:nvPr/>
        </p:nvPicPr>
        <p:blipFill rotWithShape="1">
          <a:blip r:embed="rId3">
            <a:alphaModFix/>
          </a:blip>
          <a:srcRect l="38394" r="7650"/>
          <a:stretch/>
        </p:blipFill>
        <p:spPr>
          <a:xfrm flipH="1">
            <a:off x="4981500" y="0"/>
            <a:ext cx="4162422" cy="5143501"/>
          </a:xfrm>
          <a:prstGeom prst="rect">
            <a:avLst/>
          </a:prstGeom>
          <a:noFill/>
          <a:ln>
            <a:noFill/>
          </a:ln>
        </p:spPr>
      </p:pic>
      <p:sp>
        <p:nvSpPr>
          <p:cNvPr id="176" name="Google Shape;176;p32"/>
          <p:cNvSpPr/>
          <p:nvPr/>
        </p:nvSpPr>
        <p:spPr>
          <a:xfrm>
            <a:off x="0" y="0"/>
            <a:ext cx="4981500" cy="5143500"/>
          </a:xfrm>
          <a:prstGeom prst="rect">
            <a:avLst/>
          </a:prstGeom>
          <a:solidFill>
            <a:srgbClr val="0737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2"/>
          <p:cNvSpPr/>
          <p:nvPr/>
        </p:nvSpPr>
        <p:spPr>
          <a:xfrm>
            <a:off x="-37" y="25"/>
            <a:ext cx="4981500" cy="925800"/>
          </a:xfrm>
          <a:prstGeom prst="rect">
            <a:avLst/>
          </a:prstGeom>
          <a:noFill/>
          <a:ln>
            <a:noFill/>
          </a:ln>
        </p:spPr>
        <p:txBody>
          <a:bodyPr spcFirstLastPara="1" wrap="square" lIns="274300" tIns="91425" rIns="274300"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CE00"/>
                </a:solidFill>
                <a:latin typeface="Oswald"/>
                <a:ea typeface="Oswald"/>
                <a:cs typeface="Oswald"/>
                <a:sym typeface="Oswald"/>
              </a:rPr>
              <a:t>HANDSHAKE</a:t>
            </a:r>
            <a:endParaRPr sz="3600" b="0" i="0" u="none" strike="noStrike" cap="none">
              <a:solidFill>
                <a:srgbClr val="FFCE00"/>
              </a:solidFill>
              <a:latin typeface="Oswald"/>
              <a:ea typeface="Oswald"/>
              <a:cs typeface="Oswald"/>
              <a:sym typeface="Oswald"/>
            </a:endParaRPr>
          </a:p>
        </p:txBody>
      </p:sp>
      <p:sp>
        <p:nvSpPr>
          <p:cNvPr id="178" name="Google Shape;178;p32"/>
          <p:cNvSpPr txBox="1">
            <a:spLocks noGrp="1"/>
          </p:cNvSpPr>
          <p:nvPr>
            <p:ph type="body" idx="1"/>
          </p:nvPr>
        </p:nvSpPr>
        <p:spPr>
          <a:xfrm>
            <a:off x="38" y="657250"/>
            <a:ext cx="4981500" cy="448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SzPts val="1800"/>
              <a:buNone/>
            </a:pPr>
            <a:endParaRPr sz="1400" i="1">
              <a:solidFill>
                <a:srgbClr val="FFFFFF"/>
              </a:solidFill>
              <a:latin typeface="Open Sans"/>
              <a:ea typeface="Open Sans"/>
              <a:cs typeface="Open Sans"/>
              <a:sym typeface="Open Sans"/>
            </a:endParaRPr>
          </a:p>
          <a:p>
            <a:pPr marL="0" marR="0" lvl="0" indent="0" algn="ctr" rtl="0">
              <a:lnSpc>
                <a:spcPct val="115000"/>
              </a:lnSpc>
              <a:spcBef>
                <a:spcPts val="0"/>
              </a:spcBef>
              <a:spcAft>
                <a:spcPts val="0"/>
              </a:spcAft>
              <a:buSzPts val="1800"/>
              <a:buNone/>
            </a:pPr>
            <a:r>
              <a:rPr lang="en" sz="1400" i="1">
                <a:solidFill>
                  <a:srgbClr val="FFFFFF"/>
                </a:solidFill>
                <a:latin typeface="Oswald Medium"/>
                <a:ea typeface="Oswald Medium"/>
                <a:cs typeface="Oswald Medium"/>
                <a:sym typeface="Oswald Medium"/>
              </a:rPr>
              <a:t>UCSB’s new powerful recruiting platform </a:t>
            </a:r>
            <a:endParaRPr sz="1400" i="1">
              <a:solidFill>
                <a:srgbClr val="FFFFFF"/>
              </a:solidFill>
              <a:latin typeface="Oswald Medium"/>
              <a:ea typeface="Oswald Medium"/>
              <a:cs typeface="Oswald Medium"/>
              <a:sym typeface="Oswald Medium"/>
            </a:endParaRPr>
          </a:p>
          <a:p>
            <a:pPr marL="0" marR="0" lvl="0" indent="0" algn="l" rtl="0">
              <a:lnSpc>
                <a:spcPct val="115000"/>
              </a:lnSpc>
              <a:spcBef>
                <a:spcPts val="0"/>
              </a:spcBef>
              <a:spcAft>
                <a:spcPts val="0"/>
              </a:spcAft>
              <a:buSzPts val="1800"/>
              <a:buNone/>
            </a:pPr>
            <a:endParaRPr>
              <a:solidFill>
                <a:srgbClr val="FFFFFF"/>
              </a:solidFill>
              <a:latin typeface="Oswald Medium"/>
              <a:ea typeface="Oswald Medium"/>
              <a:cs typeface="Oswald Medium"/>
              <a:sym typeface="Oswald Medium"/>
            </a:endParaRPr>
          </a:p>
          <a:p>
            <a:pPr marL="457200" marR="0" lvl="0" indent="-342900" algn="l" rtl="0">
              <a:lnSpc>
                <a:spcPct val="115000"/>
              </a:lnSpc>
              <a:spcBef>
                <a:spcPts val="0"/>
              </a:spcBef>
              <a:spcAft>
                <a:spcPts val="0"/>
              </a:spcAft>
              <a:buClr>
                <a:srgbClr val="FFFFFF"/>
              </a:buClr>
              <a:buSzPts val="1800"/>
              <a:buFont typeface="Oswald Medium"/>
              <a:buChar char="●"/>
            </a:pPr>
            <a:r>
              <a:rPr lang="en">
                <a:solidFill>
                  <a:srgbClr val="FFFFFF"/>
                </a:solidFill>
                <a:latin typeface="Oswald Medium"/>
                <a:ea typeface="Oswald Medium"/>
                <a:cs typeface="Oswald Medium"/>
                <a:sym typeface="Oswald Medium"/>
              </a:rPr>
              <a:t>What can you do with Handshake?</a:t>
            </a:r>
            <a:endParaRPr>
              <a:solidFill>
                <a:srgbClr val="FFFFFF"/>
              </a:solidFill>
              <a:latin typeface="Oswald Medium"/>
              <a:ea typeface="Oswald Medium"/>
              <a:cs typeface="Oswald Medium"/>
              <a:sym typeface="Oswald Medium"/>
            </a:endParaRPr>
          </a:p>
          <a:p>
            <a:pPr marL="914400" marR="0" lvl="1" indent="-317500" algn="l" rtl="0">
              <a:lnSpc>
                <a:spcPct val="115000"/>
              </a:lnSpc>
              <a:spcBef>
                <a:spcPts val="0"/>
              </a:spcBef>
              <a:spcAft>
                <a:spcPts val="0"/>
              </a:spcAft>
              <a:buClr>
                <a:srgbClr val="FFFFFF"/>
              </a:buClr>
              <a:buSzPts val="1400"/>
              <a:buFont typeface="Oswald Medium"/>
              <a:buChar char="○"/>
            </a:pPr>
            <a:r>
              <a:rPr lang="en">
                <a:solidFill>
                  <a:srgbClr val="FFFFFF"/>
                </a:solidFill>
                <a:latin typeface="Oswald Medium"/>
                <a:ea typeface="Oswald Medium"/>
                <a:cs typeface="Oswald Medium"/>
                <a:sym typeface="Oswald Medium"/>
              </a:rPr>
              <a:t>Part-time or Full-Time jobs</a:t>
            </a:r>
            <a:endParaRPr>
              <a:solidFill>
                <a:srgbClr val="FFFFFF"/>
              </a:solidFill>
              <a:latin typeface="Oswald Medium"/>
              <a:ea typeface="Oswald Medium"/>
              <a:cs typeface="Oswald Medium"/>
              <a:sym typeface="Oswald Medium"/>
            </a:endParaRPr>
          </a:p>
          <a:p>
            <a:pPr marL="914400" marR="0" lvl="1" indent="-317500" algn="l" rtl="0">
              <a:lnSpc>
                <a:spcPct val="115000"/>
              </a:lnSpc>
              <a:spcBef>
                <a:spcPts val="0"/>
              </a:spcBef>
              <a:spcAft>
                <a:spcPts val="0"/>
              </a:spcAft>
              <a:buClr>
                <a:srgbClr val="FFFFFF"/>
              </a:buClr>
              <a:buSzPts val="1400"/>
              <a:buFont typeface="Oswald Medium"/>
              <a:buChar char="○"/>
            </a:pPr>
            <a:r>
              <a:rPr lang="en">
                <a:solidFill>
                  <a:srgbClr val="FFFFFF"/>
                </a:solidFill>
                <a:latin typeface="Oswald Medium"/>
                <a:ea typeface="Oswald Medium"/>
                <a:cs typeface="Oswald Medium"/>
                <a:sym typeface="Oswald Medium"/>
              </a:rPr>
              <a:t>Internships</a:t>
            </a:r>
            <a:endParaRPr>
              <a:solidFill>
                <a:srgbClr val="FFFFFF"/>
              </a:solidFill>
              <a:latin typeface="Oswald Medium"/>
              <a:ea typeface="Oswald Medium"/>
              <a:cs typeface="Oswald Medium"/>
              <a:sym typeface="Oswald Medium"/>
            </a:endParaRPr>
          </a:p>
          <a:p>
            <a:pPr marL="914400" marR="0" lvl="1" indent="-317500" algn="l" rtl="0">
              <a:lnSpc>
                <a:spcPct val="115000"/>
              </a:lnSpc>
              <a:spcBef>
                <a:spcPts val="0"/>
              </a:spcBef>
              <a:spcAft>
                <a:spcPts val="0"/>
              </a:spcAft>
              <a:buClr>
                <a:srgbClr val="FFFFFF"/>
              </a:buClr>
              <a:buSzPts val="1400"/>
              <a:buFont typeface="Oswald Medium"/>
              <a:buChar char="○"/>
            </a:pPr>
            <a:r>
              <a:rPr lang="en">
                <a:solidFill>
                  <a:srgbClr val="FFFFFF"/>
                </a:solidFill>
                <a:latin typeface="Oswald Medium"/>
                <a:ea typeface="Oswald Medium"/>
                <a:cs typeface="Oswald Medium"/>
                <a:sym typeface="Oswald Medium"/>
              </a:rPr>
              <a:t>Work-Study Positions</a:t>
            </a:r>
            <a:endParaRPr>
              <a:solidFill>
                <a:srgbClr val="FFFFFF"/>
              </a:solidFill>
              <a:latin typeface="Oswald Medium"/>
              <a:ea typeface="Oswald Medium"/>
              <a:cs typeface="Oswald Medium"/>
              <a:sym typeface="Oswald Medium"/>
            </a:endParaRPr>
          </a:p>
          <a:p>
            <a:pPr marL="914400" marR="0" lvl="1" indent="-317500" algn="l" rtl="0">
              <a:lnSpc>
                <a:spcPct val="115000"/>
              </a:lnSpc>
              <a:spcBef>
                <a:spcPts val="0"/>
              </a:spcBef>
              <a:spcAft>
                <a:spcPts val="0"/>
              </a:spcAft>
              <a:buClr>
                <a:srgbClr val="FFFFFF"/>
              </a:buClr>
              <a:buSzPts val="1400"/>
              <a:buFont typeface="Oswald Medium"/>
              <a:buChar char="○"/>
            </a:pPr>
            <a:r>
              <a:rPr lang="en">
                <a:solidFill>
                  <a:srgbClr val="FFFFFF"/>
                </a:solidFill>
                <a:latin typeface="Oswald Medium"/>
                <a:ea typeface="Oswald Medium"/>
                <a:cs typeface="Oswald Medium"/>
                <a:sym typeface="Oswald Medium"/>
              </a:rPr>
              <a:t>Career Services Updates</a:t>
            </a:r>
            <a:endParaRPr>
              <a:solidFill>
                <a:srgbClr val="FFFFFF"/>
              </a:solidFill>
              <a:latin typeface="Oswald Medium"/>
              <a:ea typeface="Oswald Medium"/>
              <a:cs typeface="Oswald Medium"/>
              <a:sym typeface="Oswald Medium"/>
            </a:endParaRPr>
          </a:p>
          <a:p>
            <a:pPr marL="914400" marR="0" lvl="1" indent="-317500" algn="l" rtl="0">
              <a:lnSpc>
                <a:spcPct val="115000"/>
              </a:lnSpc>
              <a:spcBef>
                <a:spcPts val="0"/>
              </a:spcBef>
              <a:spcAft>
                <a:spcPts val="0"/>
              </a:spcAft>
              <a:buClr>
                <a:srgbClr val="FFFFFF"/>
              </a:buClr>
              <a:buSzPts val="1400"/>
              <a:buFont typeface="Oswald Medium"/>
              <a:buChar char="○"/>
            </a:pPr>
            <a:r>
              <a:rPr lang="en">
                <a:solidFill>
                  <a:srgbClr val="FFFFFF"/>
                </a:solidFill>
                <a:latin typeface="Oswald Medium"/>
                <a:ea typeface="Oswald Medium"/>
                <a:cs typeface="Oswald Medium"/>
                <a:sym typeface="Oswald Medium"/>
              </a:rPr>
              <a:t>Career Fair Registration</a:t>
            </a:r>
            <a:endParaRPr>
              <a:solidFill>
                <a:srgbClr val="FFFFFF"/>
              </a:solidFill>
              <a:latin typeface="Oswald Medium"/>
              <a:ea typeface="Oswald Medium"/>
              <a:cs typeface="Oswald Medium"/>
              <a:sym typeface="Oswald Medium"/>
            </a:endParaRPr>
          </a:p>
          <a:p>
            <a:pPr marL="0" marR="0" lvl="0" indent="0" algn="l" rtl="0">
              <a:lnSpc>
                <a:spcPct val="115000"/>
              </a:lnSpc>
              <a:spcBef>
                <a:spcPts val="0"/>
              </a:spcBef>
              <a:spcAft>
                <a:spcPts val="0"/>
              </a:spcAft>
              <a:buSzPts val="1800"/>
              <a:buNone/>
            </a:pPr>
            <a:endParaRPr>
              <a:solidFill>
                <a:srgbClr val="FFFFFF"/>
              </a:solidFill>
              <a:latin typeface="Oswald Medium"/>
              <a:ea typeface="Oswald Medium"/>
              <a:cs typeface="Oswald Medium"/>
              <a:sym typeface="Oswald Medium"/>
            </a:endParaRPr>
          </a:p>
          <a:p>
            <a:pPr marL="457200" marR="0" lvl="0" indent="-342900" algn="l" rtl="0">
              <a:lnSpc>
                <a:spcPct val="115000"/>
              </a:lnSpc>
              <a:spcBef>
                <a:spcPts val="0"/>
              </a:spcBef>
              <a:spcAft>
                <a:spcPts val="0"/>
              </a:spcAft>
              <a:buClr>
                <a:srgbClr val="FFFFFF"/>
              </a:buClr>
              <a:buSzPts val="1800"/>
              <a:buFont typeface="Oswald Medium"/>
              <a:buChar char="●"/>
            </a:pPr>
            <a:r>
              <a:rPr lang="en">
                <a:solidFill>
                  <a:srgbClr val="FFFFFF"/>
                </a:solidFill>
                <a:latin typeface="Oswald Medium"/>
                <a:ea typeface="Oswald Medium"/>
                <a:cs typeface="Oswald Medium"/>
                <a:sym typeface="Oswald Medium"/>
              </a:rPr>
              <a:t>Sign Me Up!</a:t>
            </a:r>
            <a:endParaRPr>
              <a:solidFill>
                <a:srgbClr val="FFFFFF"/>
              </a:solidFill>
              <a:latin typeface="Oswald Medium"/>
              <a:ea typeface="Oswald Medium"/>
              <a:cs typeface="Oswald Medium"/>
              <a:sym typeface="Oswald Medium"/>
            </a:endParaRPr>
          </a:p>
          <a:p>
            <a:pPr marL="914400" lvl="1" indent="-317500" algn="l" rtl="0">
              <a:lnSpc>
                <a:spcPct val="115000"/>
              </a:lnSpc>
              <a:spcBef>
                <a:spcPts val="0"/>
              </a:spcBef>
              <a:spcAft>
                <a:spcPts val="0"/>
              </a:spcAft>
              <a:buClr>
                <a:srgbClr val="FFCE00"/>
              </a:buClr>
              <a:buSzPts val="1400"/>
              <a:buFont typeface="Oswald Medium"/>
              <a:buChar char="○"/>
            </a:pPr>
            <a:r>
              <a:rPr lang="en" u="sng">
                <a:solidFill>
                  <a:schemeClr val="hlink"/>
                </a:solidFill>
                <a:latin typeface="Oswald Medium"/>
                <a:ea typeface="Oswald Medium"/>
                <a:cs typeface="Oswald Medium"/>
                <a:sym typeface="Oswald Medium"/>
                <a:hlinkClick r:id="rId4"/>
              </a:rPr>
              <a:t>https://career.sa.ucsb.edu/faculty-and-staff</a:t>
            </a:r>
            <a:endParaRPr>
              <a:latin typeface="Oswald Medium"/>
              <a:ea typeface="Oswald Medium"/>
              <a:cs typeface="Oswald Medium"/>
              <a:sym typeface="Oswald Medium"/>
            </a:endParaRPr>
          </a:p>
          <a:p>
            <a:pPr marL="914400" lvl="1" indent="-317500" algn="l" rtl="0">
              <a:lnSpc>
                <a:spcPct val="115000"/>
              </a:lnSpc>
              <a:spcBef>
                <a:spcPts val="0"/>
              </a:spcBef>
              <a:spcAft>
                <a:spcPts val="0"/>
              </a:spcAft>
              <a:buClr>
                <a:srgbClr val="FFCE00"/>
              </a:buClr>
              <a:buSzPts val="1400"/>
              <a:buFont typeface="Oswald Medium"/>
              <a:buChar char="○"/>
            </a:pPr>
            <a:r>
              <a:rPr lang="en">
                <a:solidFill>
                  <a:srgbClr val="FFFFFF"/>
                </a:solidFill>
                <a:latin typeface="Oswald Medium"/>
                <a:ea typeface="Oswald Medium"/>
                <a:cs typeface="Oswald Medium"/>
                <a:sym typeface="Oswald Medium"/>
              </a:rPr>
              <a:t>Employer.Services@sa.ucsb.edu</a:t>
            </a:r>
            <a:endParaRPr>
              <a:solidFill>
                <a:srgbClr val="FFFFFF"/>
              </a:solidFill>
              <a:latin typeface="Oswald Medium"/>
              <a:ea typeface="Oswald Medium"/>
              <a:cs typeface="Oswald Medium"/>
              <a:sym typeface="Oswald Medium"/>
            </a:endParaRPr>
          </a:p>
        </p:txBody>
      </p:sp>
      <p:pic>
        <p:nvPicPr>
          <p:cNvPr id="179" name="Google Shape;179;p32"/>
          <p:cNvPicPr preferRelativeResize="0"/>
          <p:nvPr/>
        </p:nvPicPr>
        <p:blipFill rotWithShape="1">
          <a:blip r:embed="rId5">
            <a:alphaModFix/>
          </a:blip>
          <a:srcRect r="84370"/>
          <a:stretch/>
        </p:blipFill>
        <p:spPr>
          <a:xfrm>
            <a:off x="4505286" y="4647303"/>
            <a:ext cx="361950" cy="375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3"/>
          <p:cNvSpPr/>
          <p:nvPr/>
        </p:nvSpPr>
        <p:spPr>
          <a:xfrm>
            <a:off x="0" y="0"/>
            <a:ext cx="9144000" cy="2978400"/>
          </a:xfrm>
          <a:prstGeom prst="rect">
            <a:avLst/>
          </a:prstGeom>
          <a:solidFill>
            <a:srgbClr val="0737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3"/>
          <p:cNvSpPr/>
          <p:nvPr/>
        </p:nvSpPr>
        <p:spPr>
          <a:xfrm>
            <a:off x="-502508" y="176763"/>
            <a:ext cx="9144000" cy="800100"/>
          </a:xfrm>
          <a:prstGeom prst="rect">
            <a:avLst/>
          </a:prstGeom>
          <a:noFill/>
          <a:ln>
            <a:noFill/>
          </a:ln>
        </p:spPr>
        <p:txBody>
          <a:bodyPr spcFirstLastPara="1" wrap="square" lIns="274300" tIns="91425" rIns="274300"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0" i="0" u="none" strike="noStrike" cap="none">
                <a:solidFill>
                  <a:srgbClr val="FFCE00"/>
                </a:solidFill>
                <a:latin typeface="Oswald"/>
                <a:ea typeface="Oswald"/>
                <a:cs typeface="Oswald"/>
                <a:sym typeface="Oswald"/>
              </a:rPr>
              <a:t>CAREER SERVICES - HANDSHAKE</a:t>
            </a:r>
            <a:endParaRPr sz="3600" b="0" i="0" u="none" strike="noStrike" cap="none">
              <a:solidFill>
                <a:srgbClr val="FFCE00"/>
              </a:solidFill>
              <a:latin typeface="Oswald"/>
              <a:ea typeface="Oswald"/>
              <a:cs typeface="Oswald"/>
              <a:sym typeface="Oswald"/>
            </a:endParaRPr>
          </a:p>
        </p:txBody>
      </p:sp>
      <p:pic>
        <p:nvPicPr>
          <p:cNvPr id="186" name="Google Shape;186;p33"/>
          <p:cNvPicPr preferRelativeResize="0"/>
          <p:nvPr/>
        </p:nvPicPr>
        <p:blipFill rotWithShape="1">
          <a:blip r:embed="rId3">
            <a:alphaModFix/>
          </a:blip>
          <a:srcRect t="23765" b="39669"/>
          <a:stretch/>
        </p:blipFill>
        <p:spPr>
          <a:xfrm>
            <a:off x="0" y="2935095"/>
            <a:ext cx="9144000" cy="2228851"/>
          </a:xfrm>
          <a:prstGeom prst="rect">
            <a:avLst/>
          </a:prstGeom>
          <a:noFill/>
          <a:ln>
            <a:noFill/>
          </a:ln>
        </p:spPr>
      </p:pic>
      <p:sp>
        <p:nvSpPr>
          <p:cNvPr id="187" name="Google Shape;187;p33"/>
          <p:cNvSpPr txBox="1">
            <a:spLocks noGrp="1"/>
          </p:cNvSpPr>
          <p:nvPr>
            <p:ph type="body" idx="1"/>
          </p:nvPr>
        </p:nvSpPr>
        <p:spPr>
          <a:xfrm>
            <a:off x="-168729" y="731895"/>
            <a:ext cx="4572000" cy="2203200"/>
          </a:xfrm>
          <a:prstGeom prst="rect">
            <a:avLst/>
          </a:prstGeom>
          <a:noFill/>
          <a:ln>
            <a:noFill/>
          </a:ln>
        </p:spPr>
        <p:txBody>
          <a:bodyPr spcFirstLastPara="1" wrap="square" lIns="91425" tIns="91425" rIns="91425" bIns="91425" anchor="ctr" anchorCtr="0">
            <a:noAutofit/>
          </a:bodyPr>
          <a:lstStyle/>
          <a:p>
            <a:pPr marL="457200" marR="0" lvl="0" indent="0" algn="l" rtl="0">
              <a:lnSpc>
                <a:spcPct val="115000"/>
              </a:lnSpc>
              <a:spcBef>
                <a:spcPts val="0"/>
              </a:spcBef>
              <a:spcAft>
                <a:spcPts val="0"/>
              </a:spcAft>
              <a:buSzPts val="1800"/>
              <a:buNone/>
            </a:pPr>
            <a:r>
              <a:rPr lang="en" sz="1600">
                <a:solidFill>
                  <a:srgbClr val="FFFFFF"/>
                </a:solidFill>
                <a:latin typeface="Oswald"/>
                <a:ea typeface="Oswald"/>
                <a:cs typeface="Oswald"/>
                <a:sym typeface="Oswald"/>
              </a:rPr>
              <a:t>Handshake Trainings</a:t>
            </a:r>
            <a:r>
              <a:rPr lang="en">
                <a:solidFill>
                  <a:srgbClr val="FFFFFF"/>
                </a:solidFill>
                <a:latin typeface="Oswald"/>
                <a:ea typeface="Oswald"/>
                <a:cs typeface="Oswald"/>
                <a:sym typeface="Oswald"/>
              </a:rPr>
              <a:t>: </a:t>
            </a:r>
            <a:endParaRPr>
              <a:solidFill>
                <a:srgbClr val="FFFFFF"/>
              </a:solidFill>
              <a:latin typeface="Oswald"/>
              <a:ea typeface="Oswald"/>
              <a:cs typeface="Oswald"/>
              <a:sym typeface="Oswald"/>
            </a:endParaRPr>
          </a:p>
          <a:p>
            <a:pPr marL="457200" marR="0" lvl="0" indent="0" algn="l" rtl="0">
              <a:lnSpc>
                <a:spcPct val="115000"/>
              </a:lnSpc>
              <a:spcBef>
                <a:spcPts val="0"/>
              </a:spcBef>
              <a:spcAft>
                <a:spcPts val="0"/>
              </a:spcAft>
              <a:buSzPts val="1800"/>
              <a:buNone/>
            </a:pPr>
            <a:endParaRPr sz="1200">
              <a:solidFill>
                <a:srgbClr val="FFFFFF"/>
              </a:solidFill>
              <a:latin typeface="Oswald"/>
              <a:ea typeface="Oswald"/>
              <a:cs typeface="Oswald"/>
              <a:sym typeface="Oswald"/>
            </a:endParaRPr>
          </a:p>
          <a:p>
            <a:pPr marL="914400" lvl="1" indent="-304800" algn="l" rtl="0">
              <a:lnSpc>
                <a:spcPct val="115000"/>
              </a:lnSpc>
              <a:spcBef>
                <a:spcPts val="0"/>
              </a:spcBef>
              <a:spcAft>
                <a:spcPts val="0"/>
              </a:spcAft>
              <a:buClr>
                <a:srgbClr val="FFFFFF"/>
              </a:buClr>
              <a:buSzPts val="1200"/>
              <a:buFont typeface="Open Sans"/>
              <a:buChar char="○"/>
            </a:pPr>
            <a:r>
              <a:rPr lang="en" sz="1200">
                <a:solidFill>
                  <a:schemeClr val="lt1"/>
                </a:solidFill>
                <a:latin typeface="Oswald"/>
                <a:ea typeface="Oswald"/>
                <a:cs typeface="Oswald"/>
                <a:sym typeface="Oswald"/>
              </a:rPr>
              <a:t>Contact: Jo Ann Villanueva-Salvador (</a:t>
            </a:r>
            <a:r>
              <a:rPr lang="en" sz="1200" u="sng">
                <a:solidFill>
                  <a:schemeClr val="hlink"/>
                </a:solidFill>
                <a:latin typeface="Oswald"/>
                <a:ea typeface="Oswald"/>
                <a:cs typeface="Oswald"/>
                <a:sym typeface="Oswald"/>
                <a:hlinkClick r:id="rId4"/>
              </a:rPr>
              <a:t>joann.salvador@sa.ucsb.edu</a:t>
            </a:r>
            <a:r>
              <a:rPr lang="en" sz="1200">
                <a:solidFill>
                  <a:schemeClr val="lt1"/>
                </a:solidFill>
                <a:latin typeface="Oswald"/>
                <a:ea typeface="Oswald"/>
                <a:cs typeface="Oswald"/>
                <a:sym typeface="Oswald"/>
              </a:rPr>
              <a:t>)</a:t>
            </a:r>
            <a:endParaRPr sz="1200">
              <a:solidFill>
                <a:schemeClr val="lt1"/>
              </a:solidFill>
              <a:latin typeface="Oswald"/>
              <a:ea typeface="Oswald"/>
              <a:cs typeface="Oswald"/>
              <a:sym typeface="Oswald"/>
            </a:endParaRPr>
          </a:p>
          <a:p>
            <a:pPr marL="914400" lvl="1" indent="-304800" algn="l" rtl="0">
              <a:lnSpc>
                <a:spcPct val="115000"/>
              </a:lnSpc>
              <a:spcBef>
                <a:spcPts val="0"/>
              </a:spcBef>
              <a:spcAft>
                <a:spcPts val="0"/>
              </a:spcAft>
              <a:buClr>
                <a:schemeClr val="lt1"/>
              </a:buClr>
              <a:buSzPts val="1200"/>
              <a:buFont typeface="Oswald"/>
              <a:buChar char="○"/>
            </a:pPr>
            <a:r>
              <a:rPr lang="en" sz="1200">
                <a:solidFill>
                  <a:schemeClr val="lt1"/>
                </a:solidFill>
                <a:latin typeface="Oswald"/>
                <a:ea typeface="Oswald"/>
                <a:cs typeface="Oswald"/>
                <a:sym typeface="Oswald"/>
              </a:rPr>
              <a:t>For questions email: </a:t>
            </a:r>
            <a:r>
              <a:rPr lang="en" sz="1200" u="sng">
                <a:solidFill>
                  <a:schemeClr val="hlink"/>
                </a:solidFill>
                <a:latin typeface="Oswald"/>
                <a:ea typeface="Oswald"/>
                <a:cs typeface="Oswald"/>
                <a:sym typeface="Oswald"/>
                <a:hlinkClick r:id="rId5"/>
              </a:rPr>
              <a:t>employer.service@sa.ucsb.edu</a:t>
            </a:r>
            <a:endParaRPr sz="1200">
              <a:solidFill>
                <a:schemeClr val="lt1"/>
              </a:solidFill>
              <a:latin typeface="Oswald"/>
              <a:ea typeface="Oswald"/>
              <a:cs typeface="Oswald"/>
              <a:sym typeface="Oswald"/>
            </a:endParaRPr>
          </a:p>
          <a:p>
            <a:pPr marL="914400" marR="0" lvl="0" indent="0" algn="l" rtl="0">
              <a:lnSpc>
                <a:spcPct val="115000"/>
              </a:lnSpc>
              <a:spcBef>
                <a:spcPts val="0"/>
              </a:spcBef>
              <a:spcAft>
                <a:spcPts val="0"/>
              </a:spcAft>
              <a:buNone/>
            </a:pPr>
            <a:endParaRPr sz="1200">
              <a:solidFill>
                <a:srgbClr val="FFFFFF"/>
              </a:solidFill>
              <a:latin typeface="Oswald"/>
              <a:ea typeface="Oswald"/>
              <a:cs typeface="Oswald"/>
              <a:sym typeface="Oswald"/>
            </a:endParaRPr>
          </a:p>
        </p:txBody>
      </p:sp>
      <p:sp>
        <p:nvSpPr>
          <p:cNvPr id="188" name="Google Shape;188;p33"/>
          <p:cNvSpPr txBox="1">
            <a:spLocks noGrp="1"/>
          </p:cNvSpPr>
          <p:nvPr>
            <p:ph type="body" idx="1"/>
          </p:nvPr>
        </p:nvSpPr>
        <p:spPr>
          <a:xfrm>
            <a:off x="4853501" y="904825"/>
            <a:ext cx="4080300" cy="1990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SzPts val="1800"/>
              <a:buNone/>
            </a:pPr>
            <a:r>
              <a:rPr lang="en" sz="1600" dirty="0">
                <a:solidFill>
                  <a:srgbClr val="FFFFFF"/>
                </a:solidFill>
                <a:latin typeface="Oswald"/>
                <a:ea typeface="Oswald"/>
                <a:cs typeface="Oswald"/>
                <a:sym typeface="Oswald"/>
              </a:rPr>
              <a:t>Important Handshake Dates - Work-Study:</a:t>
            </a:r>
            <a:endParaRPr sz="1600" dirty="0">
              <a:solidFill>
                <a:srgbClr val="FFFFFF"/>
              </a:solidFill>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				</a:t>
            </a:r>
            <a:endParaRPr dirty="0">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August 15, 2025 - Students are able to apply </a:t>
            </a:r>
            <a:endParaRPr sz="1400" dirty="0">
              <a:solidFill>
                <a:srgbClr val="FFFFFF"/>
              </a:solidFill>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Sept 8, 2025 -  WS Referrals available for students</a:t>
            </a:r>
            <a:endParaRPr sz="1400" dirty="0">
              <a:solidFill>
                <a:srgbClr val="FFFFFF"/>
              </a:solidFill>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Sept 14, 2025 - WS Program Begin Date </a:t>
            </a:r>
            <a:endParaRPr dirty="0">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May 31, 2026 – WS program End Date (MO)</a:t>
            </a:r>
            <a:endParaRPr sz="1400" dirty="0">
              <a:solidFill>
                <a:srgbClr val="FFFFFF"/>
              </a:solidFill>
              <a:latin typeface="Oswald"/>
              <a:ea typeface="Oswald"/>
              <a:cs typeface="Oswald"/>
              <a:sym typeface="Oswald"/>
            </a:endParaRPr>
          </a:p>
          <a:p>
            <a:pPr marL="0" marR="0" lvl="0" indent="0" algn="l" rtl="0">
              <a:lnSpc>
                <a:spcPct val="115000"/>
              </a:lnSpc>
              <a:spcBef>
                <a:spcPts val="0"/>
              </a:spcBef>
              <a:spcAft>
                <a:spcPts val="0"/>
              </a:spcAft>
              <a:buSzPts val="1800"/>
              <a:buNone/>
            </a:pPr>
            <a:r>
              <a:rPr lang="en" sz="1400" dirty="0">
                <a:solidFill>
                  <a:srgbClr val="FFFFFF"/>
                </a:solidFill>
                <a:latin typeface="Oswald"/>
                <a:ea typeface="Oswald"/>
                <a:cs typeface="Oswald"/>
                <a:sym typeface="Oswald"/>
              </a:rPr>
              <a:t>June 6, 2026 - WS Program End Date (Bi-weekly)</a:t>
            </a:r>
            <a:endParaRPr sz="1400" dirty="0">
              <a:solidFill>
                <a:srgbClr val="FFFFFF"/>
              </a:solidFill>
              <a:latin typeface="Oswald"/>
              <a:ea typeface="Oswald"/>
              <a:cs typeface="Oswald"/>
              <a:sym typeface="Oswald"/>
            </a:endParaRPr>
          </a:p>
        </p:txBody>
      </p:sp>
      <p:pic>
        <p:nvPicPr>
          <p:cNvPr id="189" name="Google Shape;189;p33"/>
          <p:cNvPicPr preferRelativeResize="0"/>
          <p:nvPr/>
        </p:nvPicPr>
        <p:blipFill rotWithShape="1">
          <a:blip r:embed="rId6">
            <a:alphaModFix/>
          </a:blip>
          <a:srcRect r="84370"/>
          <a:stretch/>
        </p:blipFill>
        <p:spPr>
          <a:xfrm>
            <a:off x="8671011" y="4662203"/>
            <a:ext cx="361950" cy="3752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TotalTime>
  <Words>2454</Words>
  <Application>Microsoft Office PowerPoint</Application>
  <PresentationFormat>On-screen Show (16:9)</PresentationFormat>
  <Paragraphs>193</Paragraphs>
  <Slides>22</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Open Sans</vt:lpstr>
      <vt:lpstr>Franklin Gothic</vt:lpstr>
      <vt:lpstr>Arial Narrow</vt:lpstr>
      <vt:lpstr>Arial</vt:lpstr>
      <vt:lpstr>Sanchez</vt:lpstr>
      <vt:lpstr>Oswald SemiBold</vt:lpstr>
      <vt:lpstr>Oswald Medium</vt:lpstr>
      <vt:lpstr>Satisfy</vt:lpstr>
      <vt:lpstr>Oswald</vt:lpstr>
      <vt:lpstr>Montserrat</vt:lpstr>
      <vt:lpstr>Simple Light</vt:lpstr>
      <vt:lpstr>Simple Light</vt:lpstr>
      <vt:lpstr>PowerPoint Presentation</vt:lpstr>
      <vt:lpstr>PowerPoint Presentation</vt:lpstr>
      <vt:lpstr>WHAT IS WORK-STUDY?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Gutierrez</dc:creator>
  <cp:lastModifiedBy>Mischa Lopez</cp:lastModifiedBy>
  <cp:revision>32</cp:revision>
  <dcterms:modified xsi:type="dcterms:W3CDTF">2025-08-29T20:34:17Z</dcterms:modified>
</cp:coreProperties>
</file>